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0" autoAdjust="0"/>
    <p:restoredTop sz="94633" autoAdjust="0"/>
  </p:normalViewPr>
  <p:slideViewPr>
    <p:cSldViewPr>
      <p:cViewPr varScale="1">
        <p:scale>
          <a:sx n="42" d="100"/>
          <a:sy n="42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D063-9F6D-48D2-B811-E4990641DCE5}" type="datetimeFigureOut">
              <a:rPr lang="en-US" smtClean="0"/>
              <a:pPr/>
              <a:t>10/26/2008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801B-C89C-4DD4-A324-51E3BC005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D063-9F6D-48D2-B811-E4990641DCE5}" type="datetimeFigureOut">
              <a:rPr lang="en-US" smtClean="0"/>
              <a:pPr/>
              <a:t>10/26/2008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801B-C89C-4DD4-A324-51E3BC005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D063-9F6D-48D2-B811-E4990641DCE5}" type="datetimeFigureOut">
              <a:rPr lang="en-US" smtClean="0"/>
              <a:pPr/>
              <a:t>10/26/2008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801B-C89C-4DD4-A324-51E3BC005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D063-9F6D-48D2-B811-E4990641DCE5}" type="datetimeFigureOut">
              <a:rPr lang="en-US" smtClean="0"/>
              <a:pPr/>
              <a:t>10/26/2008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801B-C89C-4DD4-A324-51E3BC005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D063-9F6D-48D2-B811-E4990641DCE5}" type="datetimeFigureOut">
              <a:rPr lang="en-US" smtClean="0"/>
              <a:pPr/>
              <a:t>10/26/2008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801B-C89C-4DD4-A324-51E3BC005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D063-9F6D-48D2-B811-E4990641DCE5}" type="datetimeFigureOut">
              <a:rPr lang="en-US" smtClean="0"/>
              <a:pPr/>
              <a:t>10/26/2008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801B-C89C-4DD4-A324-51E3BC005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D063-9F6D-48D2-B811-E4990641DCE5}" type="datetimeFigureOut">
              <a:rPr lang="en-US" smtClean="0"/>
              <a:pPr/>
              <a:t>10/26/2008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801B-C89C-4DD4-A324-51E3BC005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D063-9F6D-48D2-B811-E4990641DCE5}" type="datetimeFigureOut">
              <a:rPr lang="en-US" smtClean="0"/>
              <a:pPr/>
              <a:t>10/26/2008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801B-C89C-4DD4-A324-51E3BC005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D063-9F6D-48D2-B811-E4990641DCE5}" type="datetimeFigureOut">
              <a:rPr lang="en-US" smtClean="0"/>
              <a:pPr/>
              <a:t>10/26/2008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801B-C89C-4DD4-A324-51E3BC005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D063-9F6D-48D2-B811-E4990641DCE5}" type="datetimeFigureOut">
              <a:rPr lang="en-US" smtClean="0"/>
              <a:pPr/>
              <a:t>10/26/2008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801B-C89C-4DD4-A324-51E3BC005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D063-9F6D-48D2-B811-E4990641DCE5}" type="datetimeFigureOut">
              <a:rPr lang="en-US" smtClean="0"/>
              <a:pPr/>
              <a:t>10/26/2008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801B-C89C-4DD4-A324-51E3BC005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9D063-9F6D-48D2-B811-E4990641DCE5}" type="datetimeFigureOut">
              <a:rPr lang="en-US" smtClean="0"/>
              <a:pPr/>
              <a:t>10/26/2008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7801B-C89C-4DD4-A324-51E3BC005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encyclopedia\PBRMovie.avi" TargetMode="External"/><Relationship Id="rId4" Type="http://schemas.openxmlformats.org/officeDocument/2006/relationships/image" Target="../media/image20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encyclopedia\Sbatch5.avi" TargetMode="External"/><Relationship Id="rId1" Type="http://schemas.openxmlformats.org/officeDocument/2006/relationships/video" Target="file:///F:\encyclopedia\Batch7.avi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encyclopedia\CSTR5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encyclopedia\PFRMovie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tif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Mole Balances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1.4.3 Packed Bed Reactor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Fluid solid heterogeneous reaction takes place on the surface of the catalyst</a:t>
            </a:r>
          </a:p>
          <a:p>
            <a:r>
              <a:rPr lang="en-US" dirty="0" smtClean="0"/>
              <a:t>Reaction rate (-</a:t>
            </a:r>
            <a:r>
              <a:rPr lang="en-US" dirty="0" err="1" smtClean="0"/>
              <a:t>rA</a:t>
            </a:r>
            <a:r>
              <a:rPr lang="en-US" dirty="0" smtClean="0"/>
              <a:t>’)=mol A reacted/</a:t>
            </a:r>
            <a:r>
              <a:rPr lang="en-US" dirty="0" err="1" smtClean="0"/>
              <a:t>s.g</a:t>
            </a:r>
            <a:r>
              <a:rPr lang="en-US" dirty="0" smtClean="0"/>
              <a:t> catalyst</a:t>
            </a:r>
            <a:endParaRPr lang="en-US" dirty="0"/>
          </a:p>
        </p:txBody>
      </p:sp>
      <p:pic>
        <p:nvPicPr>
          <p:cNvPr id="4" name="PBRMovi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05600" y="3581400"/>
            <a:ext cx="1371600" cy="2895600"/>
          </a:xfrm>
          <a:prstGeom prst="rect">
            <a:avLst/>
          </a:prstGeom>
        </p:spPr>
      </p:pic>
      <p:pic>
        <p:nvPicPr>
          <p:cNvPr id="36866" name="Picture 2" descr="C:\Documents and Settings\mm\My Documents\My Scans\scan0019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714502" y="3162298"/>
            <a:ext cx="3200401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mm\My Documents\My Scans\scan0018.t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851148" y="-726948"/>
            <a:ext cx="1487424" cy="370332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20574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 mole balance around </a:t>
            </a:r>
            <a:r>
              <a:rPr lang="el-GR" sz="3200" dirty="0" smtClean="0"/>
              <a:t>Δ</a:t>
            </a:r>
            <a:r>
              <a:rPr lang="en-US" sz="3200" dirty="0" smtClean="0"/>
              <a:t>W</a:t>
            </a:r>
            <a:endParaRPr lang="en-US" sz="3200" dirty="0" smtClean="0"/>
          </a:p>
          <a:p>
            <a:r>
              <a:rPr lang="en-US" sz="3200" dirty="0" smtClean="0"/>
              <a:t>In      </a:t>
            </a:r>
            <a:r>
              <a:rPr lang="en-US" sz="3200" dirty="0" smtClean="0"/>
              <a:t>-      Out     + Generation =  Accumulation</a:t>
            </a:r>
          </a:p>
          <a:p>
            <a:pPr>
              <a:buNone/>
            </a:pPr>
            <a:r>
              <a:rPr lang="en-US" sz="3200" dirty="0" smtClean="0"/>
              <a:t> </a:t>
            </a:r>
            <a:endParaRPr lang="en-US" sz="3200" dirty="0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257300" y="3352800"/>
          <a:ext cx="6783388" cy="990600"/>
        </p:xfrm>
        <a:graphic>
          <a:graphicData uri="http://schemas.openxmlformats.org/presentationml/2006/ole">
            <p:oleObj spid="_x0000_s37891" name="Equation" r:id="rId4" imgW="1574640" imgH="30456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4648200"/>
            <a:ext cx="6504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smtClean="0"/>
              <a:t>Divide by </a:t>
            </a:r>
            <a:r>
              <a:rPr lang="el-GR" sz="3200" dirty="0" smtClean="0"/>
              <a:t>Δ</a:t>
            </a:r>
            <a:r>
              <a:rPr lang="en-US" sz="3200" dirty="0" smtClean="0"/>
              <a:t>W and </a:t>
            </a:r>
            <a:r>
              <a:rPr lang="en-US" sz="3200" dirty="0" smtClean="0"/>
              <a:t>take limit as </a:t>
            </a:r>
            <a:r>
              <a:rPr lang="el-GR" sz="3200" dirty="0" smtClean="0"/>
              <a:t>Δ</a:t>
            </a:r>
            <a:r>
              <a:rPr lang="en-US" sz="3200" dirty="0" smtClean="0"/>
              <a:t>W</a:t>
            </a:r>
            <a:r>
              <a:rPr lang="el-GR" sz="3200" dirty="0" smtClean="0"/>
              <a:t>→</a:t>
            </a:r>
            <a:r>
              <a:rPr lang="en-US" sz="3200" dirty="0" smtClean="0"/>
              <a:t>0</a:t>
            </a: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3457575" y="5211763"/>
          <a:ext cx="2152650" cy="930275"/>
        </p:xfrm>
        <a:graphic>
          <a:graphicData uri="http://schemas.openxmlformats.org/presentationml/2006/ole">
            <p:oleObj spid="_x0000_s37892" name="Equation" r:id="rId5" imgW="57132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reaction A→B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equation is used to find the </a:t>
            </a:r>
            <a:r>
              <a:rPr lang="en-US" dirty="0" smtClean="0"/>
              <a:t>catalyst weight necessary </a:t>
            </a:r>
            <a:r>
              <a:rPr lang="en-US" dirty="0" smtClean="0"/>
              <a:t>to reduce FA0 to </a:t>
            </a:r>
            <a:r>
              <a:rPr lang="en-US" dirty="0" smtClean="0"/>
              <a:t>FA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446338" y="2195513"/>
          <a:ext cx="3336925" cy="1171575"/>
        </p:xfrm>
        <a:graphic>
          <a:graphicData uri="http://schemas.openxmlformats.org/presentationml/2006/ole">
            <p:oleObj spid="_x0000_s38914" name="Equation" r:id="rId3" imgW="1854000" imgH="50796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 Batch Reactor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 inflow neither outflow of reactants and products while reaction is being carried out </a:t>
            </a:r>
          </a:p>
          <a:p>
            <a:r>
              <a:rPr lang="en-US" dirty="0" smtClean="0"/>
              <a:t>Used for small scale operation</a:t>
            </a:r>
          </a:p>
          <a:p>
            <a:r>
              <a:rPr lang="en-US" dirty="0" smtClean="0"/>
              <a:t> Used for lab experiments</a:t>
            </a:r>
          </a:p>
          <a:p>
            <a:r>
              <a:rPr lang="en-US" dirty="0" smtClean="0"/>
              <a:t>Used for expensive products</a:t>
            </a:r>
            <a:endParaRPr lang="en-US" dirty="0"/>
          </a:p>
        </p:txBody>
      </p:sp>
      <p:pic>
        <p:nvPicPr>
          <p:cNvPr id="10" name="Batch7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05000" y="4495800"/>
            <a:ext cx="1295400" cy="1952625"/>
          </a:xfrm>
          <a:prstGeom prst="rect">
            <a:avLst/>
          </a:prstGeom>
        </p:spPr>
      </p:pic>
      <p:pic>
        <p:nvPicPr>
          <p:cNvPr id="11" name="Sbatch5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5791200" y="4343400"/>
            <a:ext cx="12192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Reactor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914400" y="1524000"/>
          <a:ext cx="2819400" cy="1143000"/>
        </p:xfrm>
        <a:graphic>
          <a:graphicData uri="http://schemas.openxmlformats.org/presentationml/2006/ole">
            <p:oleObj spid="_x0000_s15362" name="Equation" r:id="rId3" imgW="863280" imgH="7110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2895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for perfectly mixed reaction </a:t>
            </a:r>
            <a:r>
              <a:rPr lang="en-US" dirty="0" err="1" smtClean="0"/>
              <a:t>mixure</a:t>
            </a:r>
            <a:r>
              <a:rPr lang="en-US" dirty="0" smtClean="0"/>
              <a:t> the reaction rate is same throughout the reactor volume, Then integral equation becomes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505200" y="3657600"/>
          <a:ext cx="1752600" cy="1219200"/>
        </p:xfrm>
        <a:graphic>
          <a:graphicData uri="http://schemas.openxmlformats.org/presentationml/2006/ole">
            <p:oleObj spid="_x0000_s15363" name="Equation" r:id="rId4" imgW="698400" imgH="96516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52578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t is the time required to change the number of moles from Nj0 to Nj1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1.4 Continuous Flow Reactor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1.4.1 Continuous Stirred Tank Reactor (CSTR)</a:t>
            </a:r>
          </a:p>
          <a:p>
            <a:pPr lvl="1"/>
            <a:r>
              <a:rPr lang="en-US" dirty="0" smtClean="0"/>
              <a:t>Used for liquid phase reactions</a:t>
            </a:r>
          </a:p>
          <a:p>
            <a:pPr lvl="1"/>
            <a:r>
              <a:rPr lang="en-US" dirty="0" smtClean="0"/>
              <a:t>Operated at steady state</a:t>
            </a:r>
          </a:p>
          <a:p>
            <a:pPr lvl="1"/>
            <a:r>
              <a:rPr lang="en-US" dirty="0" smtClean="0"/>
              <a:t>Perfectly mixed (all variables are the same everywhere)</a:t>
            </a:r>
            <a:endParaRPr lang="en-US" dirty="0"/>
          </a:p>
        </p:txBody>
      </p:sp>
      <p:pic>
        <p:nvPicPr>
          <p:cNvPr id="4" name="CSTR5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57600" y="3962400"/>
            <a:ext cx="1676400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general mole balance is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47800" y="2209800"/>
          <a:ext cx="1473200" cy="482600"/>
        </p:xfrm>
        <a:graphic>
          <a:graphicData uri="http://schemas.openxmlformats.org/presentationml/2006/ole">
            <p:oleObj spid="_x0000_s30722" name="Equation" r:id="rId3" imgW="1473120" imgH="4824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32004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steady </a:t>
            </a:r>
            <a:r>
              <a:rPr lang="en-US" dirty="0" err="1" smtClean="0"/>
              <a:t>stae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298950" y="3219450"/>
          <a:ext cx="546100" cy="419100"/>
        </p:xfrm>
        <a:graphic>
          <a:graphicData uri="http://schemas.openxmlformats.org/presentationml/2006/ole">
            <p:oleObj spid="_x0000_s30723" name="Equation" r:id="rId4" imgW="545760" imgH="419040" progId="Equation.3">
              <p:embed/>
            </p:oleObj>
          </a:graphicData>
        </a:graphic>
      </p:graphicFrame>
      <p:sp>
        <p:nvSpPr>
          <p:cNvPr id="7" name="Right Arrow 6"/>
          <p:cNvSpPr/>
          <p:nvPr/>
        </p:nvSpPr>
        <p:spPr>
          <a:xfrm>
            <a:off x="2971800" y="32766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3886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perfecly</a:t>
            </a:r>
            <a:r>
              <a:rPr lang="en-US" dirty="0" smtClean="0"/>
              <a:t> mixing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267200" y="3886200"/>
          <a:ext cx="774700" cy="482600"/>
        </p:xfrm>
        <a:graphic>
          <a:graphicData uri="http://schemas.openxmlformats.org/presentationml/2006/ole">
            <p:oleObj spid="_x0000_s30724" name="Equation" r:id="rId5" imgW="774360" imgH="482400" progId="Equation.3">
              <p:embed/>
            </p:oleObj>
          </a:graphicData>
        </a:graphic>
      </p:graphicFrame>
      <p:sp>
        <p:nvSpPr>
          <p:cNvPr id="10" name="Right Arrow 9"/>
          <p:cNvSpPr/>
          <p:nvPr/>
        </p:nvSpPr>
        <p:spPr>
          <a:xfrm flipV="1">
            <a:off x="3276600" y="40386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219200" y="4572000"/>
          <a:ext cx="812800" cy="469900"/>
        </p:xfrm>
        <a:graphic>
          <a:graphicData uri="http://schemas.openxmlformats.org/presentationml/2006/ole">
            <p:oleObj spid="_x0000_s30725" name="Equation" r:id="rId6" imgW="812520" imgH="4698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95600" y="44958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design eq. that gives the necessary volume to </a:t>
            </a:r>
            <a:r>
              <a:rPr lang="en-US" dirty="0" err="1" smtClean="0"/>
              <a:t>reduve</a:t>
            </a:r>
            <a:r>
              <a:rPr lang="en-US" dirty="0" smtClean="0"/>
              <a:t> the flow rate of species j from Fj0 to </a:t>
            </a:r>
            <a:r>
              <a:rPr lang="en-US" dirty="0" err="1" smtClean="0"/>
              <a:t>Fj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295400" y="5334000"/>
          <a:ext cx="1041400" cy="711200"/>
        </p:xfrm>
        <a:graphic>
          <a:graphicData uri="http://schemas.openxmlformats.org/presentationml/2006/ole">
            <p:oleObj spid="_x0000_s30726" name="Equation" r:id="rId7" imgW="1041120" imgH="71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1.4.2 Tubular Reactor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Consists of cylindrical pipe</a:t>
            </a:r>
          </a:p>
          <a:p>
            <a:r>
              <a:rPr lang="en-US" dirty="0" smtClean="0"/>
              <a:t>Operated at steady state</a:t>
            </a:r>
          </a:p>
          <a:p>
            <a:r>
              <a:rPr lang="en-US" dirty="0" smtClean="0"/>
              <a:t>The reactants are continually consumed as they flow down the length of the reactor</a:t>
            </a:r>
          </a:p>
          <a:p>
            <a:r>
              <a:rPr lang="en-US" dirty="0" smtClean="0"/>
              <a:t>Concentration varies only axially  </a:t>
            </a:r>
          </a:p>
          <a:p>
            <a:r>
              <a:rPr lang="en-US" dirty="0" smtClean="0"/>
              <a:t>Used for gas phase reactions </a:t>
            </a:r>
            <a:endParaRPr lang="en-US" dirty="0"/>
          </a:p>
        </p:txBody>
      </p:sp>
      <p:pic>
        <p:nvPicPr>
          <p:cNvPr id="4" name="PFRMovi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34150" y="4038600"/>
            <a:ext cx="2609850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mm\My Documents\My Scans\scan0013.tif"/>
          <p:cNvPicPr/>
          <p:nvPr/>
        </p:nvPicPr>
        <p:blipFill>
          <a:blip r:embed="rId2" cstate="print"/>
          <a:srcRect l="9409" t="34103" r="1344" b="50605"/>
          <a:stretch>
            <a:fillRect/>
          </a:stretch>
        </p:blipFill>
        <p:spPr bwMode="auto">
          <a:xfrm>
            <a:off x="1524000" y="1524000"/>
            <a:ext cx="5257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C:\Documents and Settings\mm\My Documents\My Scans\scan0014.t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352800"/>
            <a:ext cx="2389187" cy="2468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mole balance around </a:t>
            </a:r>
            <a:r>
              <a:rPr lang="el-GR" dirty="0" smtClean="0"/>
              <a:t>Δ</a:t>
            </a:r>
            <a:r>
              <a:rPr lang="en-US" dirty="0" smtClean="0"/>
              <a:t>V</a:t>
            </a:r>
          </a:p>
          <a:p>
            <a:r>
              <a:rPr lang="en-US" dirty="0" smtClean="0"/>
              <a:t>In       -      Out     + Generation =  Accumulation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Divide by </a:t>
            </a:r>
            <a:r>
              <a:rPr lang="el-GR" dirty="0" smtClean="0"/>
              <a:t>Δ</a:t>
            </a:r>
            <a:r>
              <a:rPr lang="en-US" dirty="0" smtClean="0"/>
              <a:t>V and take limit as </a:t>
            </a:r>
            <a:r>
              <a:rPr lang="el-GR" dirty="0" smtClean="0"/>
              <a:t>Δ</a:t>
            </a:r>
            <a:r>
              <a:rPr lang="en-US" dirty="0" smtClean="0"/>
              <a:t>V</a:t>
            </a:r>
            <a:r>
              <a:rPr lang="el-GR" dirty="0" smtClean="0"/>
              <a:t>→</a:t>
            </a:r>
            <a:r>
              <a:rPr lang="en-US" dirty="0" smtClean="0"/>
              <a:t>0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47800" y="3657600"/>
          <a:ext cx="6400800" cy="990600"/>
        </p:xfrm>
        <a:graphic>
          <a:graphicData uri="http://schemas.openxmlformats.org/presentationml/2006/ole">
            <p:oleObj spid="_x0000_s32770" name="Equation" r:id="rId3" imgW="1485720" imgH="30456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505200" y="5181600"/>
          <a:ext cx="2057400" cy="990600"/>
        </p:xfrm>
        <a:graphic>
          <a:graphicData uri="http://schemas.openxmlformats.org/presentationml/2006/ole">
            <p:oleObj spid="_x0000_s32771" name="Equation" r:id="rId4" imgW="545760" imgH="419040" progId="Equation.3">
              <p:embed/>
            </p:oleObj>
          </a:graphicData>
        </a:graphic>
      </p:graphicFrame>
      <p:pic>
        <p:nvPicPr>
          <p:cNvPr id="6" name="Picture 6" descr="C:\Documents and Settings\mm\My Documents\My Scans\scan0017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7432" y="457200"/>
            <a:ext cx="5847768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/>
              <a:t>For the reaction A→B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equation is used to find the volume necessary to reduce FA0 to FA and produce FB1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67000" y="1295400"/>
          <a:ext cx="3200400" cy="1143000"/>
        </p:xfrm>
        <a:graphic>
          <a:graphicData uri="http://schemas.openxmlformats.org/presentationml/2006/ole">
            <p:oleObj spid="_x0000_s35842" name="Equation" r:id="rId3" imgW="1777680" imgH="495000" progId="Equation.3">
              <p:embed/>
            </p:oleObj>
          </a:graphicData>
        </a:graphic>
      </p:graphicFrame>
      <p:pic>
        <p:nvPicPr>
          <p:cNvPr id="5" name="Picture 4" descr="C:\Documents and Settings\mm\My Documents\My Scans\scan0016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657600"/>
            <a:ext cx="4779264" cy="2551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291</Words>
  <Application>Microsoft Office PowerPoint</Application>
  <PresentationFormat>On-screen Show (4:3)</PresentationFormat>
  <Paragraphs>46</Paragraphs>
  <Slides>12</Slides>
  <Notes>0</Notes>
  <HiddenSlides>0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Equation</vt:lpstr>
      <vt:lpstr>Microsoft Equation 3.0</vt:lpstr>
      <vt:lpstr>Chapter one</vt:lpstr>
      <vt:lpstr>1.3 Batch Reactor</vt:lpstr>
      <vt:lpstr>Batch Reactor</vt:lpstr>
      <vt:lpstr>1.4 Continuous Flow Reactor</vt:lpstr>
      <vt:lpstr>Slide 5</vt:lpstr>
      <vt:lpstr>1.4.2 Tubular Reactor</vt:lpstr>
      <vt:lpstr>Slide 7</vt:lpstr>
      <vt:lpstr>Slide 8</vt:lpstr>
      <vt:lpstr>Slide 9</vt:lpstr>
      <vt:lpstr>1.4.3 Packed Bed Reactor</vt:lpstr>
      <vt:lpstr>Slide 11</vt:lpstr>
      <vt:lpstr>Slide 12</vt:lpstr>
    </vt:vector>
  </TitlesOfParts>
  <Company>KAU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one</dc:title>
  <dc:creator>Hsham Ba-Mufleh</dc:creator>
  <cp:lastModifiedBy>Hsham Ba-Mufleh</cp:lastModifiedBy>
  <cp:revision>51</cp:revision>
  <dcterms:created xsi:type="dcterms:W3CDTF">2008-10-23T11:01:39Z</dcterms:created>
  <dcterms:modified xsi:type="dcterms:W3CDTF">2008-10-25T23:09:53Z</dcterms:modified>
</cp:coreProperties>
</file>