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63" r:id="rId6"/>
    <p:sldId id="267" r:id="rId7"/>
    <p:sldId id="268" r:id="rId8"/>
    <p:sldId id="272" r:id="rId9"/>
    <p:sldId id="269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8E2C-4CBA-4A00-96C5-3B8331D0C9AA}" type="datetimeFigureOut">
              <a:rPr lang="en-US" smtClean="0"/>
              <a:pPr/>
              <a:t>11/17/2008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FD06-6556-4EB3-8F2C-A1AE14859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8E2C-4CBA-4A00-96C5-3B8331D0C9AA}" type="datetimeFigureOut">
              <a:rPr lang="en-US" smtClean="0"/>
              <a:pPr/>
              <a:t>11/17/2008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FD06-6556-4EB3-8F2C-A1AE14859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8E2C-4CBA-4A00-96C5-3B8331D0C9AA}" type="datetimeFigureOut">
              <a:rPr lang="en-US" smtClean="0"/>
              <a:pPr/>
              <a:t>11/17/2008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FD06-6556-4EB3-8F2C-A1AE14859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8E2C-4CBA-4A00-96C5-3B8331D0C9AA}" type="datetimeFigureOut">
              <a:rPr lang="en-US" smtClean="0"/>
              <a:pPr/>
              <a:t>11/17/2008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FD06-6556-4EB3-8F2C-A1AE14859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8E2C-4CBA-4A00-96C5-3B8331D0C9AA}" type="datetimeFigureOut">
              <a:rPr lang="en-US" smtClean="0"/>
              <a:pPr/>
              <a:t>11/17/2008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FD06-6556-4EB3-8F2C-A1AE14859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8E2C-4CBA-4A00-96C5-3B8331D0C9AA}" type="datetimeFigureOut">
              <a:rPr lang="en-US" smtClean="0"/>
              <a:pPr/>
              <a:t>11/17/2008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FD06-6556-4EB3-8F2C-A1AE14859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8E2C-4CBA-4A00-96C5-3B8331D0C9AA}" type="datetimeFigureOut">
              <a:rPr lang="en-US" smtClean="0"/>
              <a:pPr/>
              <a:t>11/17/2008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FD06-6556-4EB3-8F2C-A1AE14859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8E2C-4CBA-4A00-96C5-3B8331D0C9AA}" type="datetimeFigureOut">
              <a:rPr lang="en-US" smtClean="0"/>
              <a:pPr/>
              <a:t>11/17/2008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FD06-6556-4EB3-8F2C-A1AE14859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8E2C-4CBA-4A00-96C5-3B8331D0C9AA}" type="datetimeFigureOut">
              <a:rPr lang="en-US" smtClean="0"/>
              <a:pPr/>
              <a:t>11/17/2008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FD06-6556-4EB3-8F2C-A1AE14859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8E2C-4CBA-4A00-96C5-3B8331D0C9AA}" type="datetimeFigureOut">
              <a:rPr lang="en-US" smtClean="0"/>
              <a:pPr/>
              <a:t>11/17/2008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FD06-6556-4EB3-8F2C-A1AE14859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8E2C-4CBA-4A00-96C5-3B8331D0C9AA}" type="datetimeFigureOut">
              <a:rPr lang="en-US" smtClean="0"/>
              <a:pPr/>
              <a:t>11/17/2008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FD06-6556-4EB3-8F2C-A1AE14859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D8E2C-4CBA-4A00-96C5-3B8331D0C9AA}" type="datetimeFigureOut">
              <a:rPr lang="en-US" smtClean="0"/>
              <a:pPr/>
              <a:t>11/17/2008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5FD06-6556-4EB3-8F2C-A1AE14859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Rate Laws and </a:t>
            </a:r>
            <a:r>
              <a:rPr lang="en-US" dirty="0" err="1" smtClean="0"/>
              <a:t>Stoichiometry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48400"/>
          </a:xfrm>
        </p:spPr>
        <p:txBody>
          <a:bodyPr/>
          <a:lstStyle/>
          <a:p>
            <a:r>
              <a:rPr lang="en-US" dirty="0" smtClean="0"/>
              <a:t>Taking logarithm of Arrhenius equation yields</a:t>
            </a:r>
          </a:p>
          <a:p>
            <a:endParaRPr lang="en-US" dirty="0" smtClean="0"/>
          </a:p>
          <a:p>
            <a:r>
              <a:rPr lang="en-US" dirty="0" smtClean="0"/>
              <a:t>E can be determined experimentally by carrying out the reaction at several different  temperatures</a:t>
            </a:r>
          </a:p>
          <a:p>
            <a:r>
              <a:rPr lang="en-US" dirty="0" smtClean="0"/>
              <a:t>If we know k(T0) we can find k(T)by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C:\Documents and Settings\mm\My Documents\My Scans\scan0026.tif"/>
          <p:cNvPicPr>
            <a:picLocks noChangeAspect="1" noChangeArrowheads="1"/>
          </p:cNvPicPr>
          <p:nvPr/>
        </p:nvPicPr>
        <p:blipFill>
          <a:blip r:embed="rId3"/>
          <a:srcRect l="64737" t="12986" r="18978" b="67047"/>
          <a:stretch>
            <a:fillRect/>
          </a:stretch>
        </p:blipFill>
        <p:spPr bwMode="auto">
          <a:xfrm rot="16200000">
            <a:off x="5143500" y="3390901"/>
            <a:ext cx="2895600" cy="3429000"/>
          </a:xfrm>
          <a:prstGeom prst="rect">
            <a:avLst/>
          </a:prstGeom>
          <a:noFill/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276600" y="914400"/>
          <a:ext cx="2286000" cy="762000"/>
        </p:xfrm>
        <a:graphic>
          <a:graphicData uri="http://schemas.openxmlformats.org/presentationml/2006/ole">
            <p:oleObj spid="_x0000_s21506" name="Equation" r:id="rId4" imgW="1282680" imgH="43164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914400" y="4114800"/>
          <a:ext cx="3429000" cy="1066800"/>
        </p:xfrm>
        <a:graphic>
          <a:graphicData uri="http://schemas.openxmlformats.org/presentationml/2006/ole">
            <p:oleObj spid="_x0000_s21508" name="Equation" r:id="rId5" imgW="12826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chapter 2, we learned we can calculate volume to achieve a specified X if we have</a:t>
            </a:r>
          </a:p>
          <a:p>
            <a:pPr>
              <a:buNone/>
            </a:pPr>
            <a:r>
              <a:rPr lang="en-US" dirty="0" smtClean="0"/>
              <a:t>  </a:t>
            </a:r>
          </a:p>
          <a:p>
            <a:r>
              <a:rPr lang="en-US" dirty="0" smtClean="0"/>
              <a:t>In this chapter we’ll learn how to find this function by two steps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Relate reaction rate </a:t>
            </a:r>
            <a:r>
              <a:rPr lang="en-US" dirty="0" err="1" smtClean="0"/>
              <a:t>vs</a:t>
            </a:r>
            <a:r>
              <a:rPr lang="en-US" dirty="0" smtClean="0"/>
              <a:t> concentrations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 Relate the concentrations </a:t>
            </a:r>
            <a:r>
              <a:rPr lang="en-US" dirty="0" err="1" smtClean="0"/>
              <a:t>vs</a:t>
            </a:r>
            <a:r>
              <a:rPr lang="en-US" dirty="0" smtClean="0"/>
              <a:t> the conversion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429000" y="2667000"/>
          <a:ext cx="1752600" cy="685800"/>
        </p:xfrm>
        <a:graphic>
          <a:graphicData uri="http://schemas.openxmlformats.org/presentationml/2006/ole">
            <p:oleObj spid="_x0000_s1026" name="Equation" r:id="rId3" imgW="774360" imgH="215640" progId="Equation.3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3.1 Basic Definitions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Autofit/>
          </a:bodyPr>
          <a:lstStyle/>
          <a:p>
            <a:r>
              <a:rPr lang="en-US" sz="2200" dirty="0" smtClean="0"/>
              <a:t>Homogeneous reaction </a:t>
            </a:r>
          </a:p>
          <a:p>
            <a:pPr lvl="1"/>
            <a:r>
              <a:rPr lang="en-US" sz="2200" dirty="0" smtClean="0"/>
              <a:t>involves only one phase</a:t>
            </a:r>
          </a:p>
          <a:p>
            <a:r>
              <a:rPr lang="en-US" sz="2200" dirty="0" smtClean="0"/>
              <a:t>Heterogeneous reaction </a:t>
            </a:r>
          </a:p>
          <a:p>
            <a:pPr lvl="1"/>
            <a:r>
              <a:rPr lang="en-US" sz="2200" dirty="0" smtClean="0"/>
              <a:t>involves more than one phase</a:t>
            </a:r>
          </a:p>
          <a:p>
            <a:r>
              <a:rPr lang="en-US" sz="2200" dirty="0" smtClean="0"/>
              <a:t>Irreversible </a:t>
            </a:r>
            <a:r>
              <a:rPr lang="en-US" sz="2200" dirty="0" err="1" smtClean="0"/>
              <a:t>reactioin</a:t>
            </a:r>
            <a:r>
              <a:rPr lang="en-US" sz="2200" dirty="0" smtClean="0"/>
              <a:t> </a:t>
            </a:r>
          </a:p>
          <a:p>
            <a:pPr lvl="1"/>
            <a:r>
              <a:rPr lang="en-US" sz="2200" dirty="0" smtClean="0"/>
              <a:t>proceeds in one direction </a:t>
            </a:r>
          </a:p>
          <a:p>
            <a:pPr lvl="1"/>
            <a:r>
              <a:rPr lang="en-US" sz="2200" dirty="0" smtClean="0"/>
              <a:t>Continues until the reactants are consumed</a:t>
            </a:r>
          </a:p>
          <a:p>
            <a:pPr lvl="1"/>
            <a:r>
              <a:rPr lang="en-US" sz="2200" dirty="0" smtClean="0"/>
              <a:t>When </a:t>
            </a:r>
            <a:r>
              <a:rPr lang="en-US" sz="2200" dirty="0" err="1" smtClean="0"/>
              <a:t>quilibrium</a:t>
            </a:r>
            <a:r>
              <a:rPr lang="en-US" sz="2200" dirty="0" smtClean="0"/>
              <a:t> point lies close to the product side</a:t>
            </a:r>
          </a:p>
          <a:p>
            <a:r>
              <a:rPr lang="en-US" sz="2200" dirty="0" smtClean="0"/>
              <a:t>Reversible reaction </a:t>
            </a:r>
          </a:p>
          <a:p>
            <a:pPr lvl="1"/>
            <a:r>
              <a:rPr lang="en-US" sz="2200" dirty="0" smtClean="0"/>
              <a:t>can proceed in either direction depending on the reactants and products conc. relative to the corresponding equilibrium </a:t>
            </a:r>
            <a:r>
              <a:rPr lang="en-US" sz="2200" dirty="0" err="1" smtClean="0"/>
              <a:t>conc</a:t>
            </a:r>
            <a:endParaRPr lang="en-US" sz="2200" dirty="0" smtClean="0"/>
          </a:p>
          <a:p>
            <a:r>
              <a:rPr lang="en-US" sz="2200" dirty="0" err="1" smtClean="0"/>
              <a:t>Molecularity</a:t>
            </a:r>
            <a:r>
              <a:rPr lang="en-US" sz="2200" dirty="0" smtClean="0"/>
              <a:t> reaction</a:t>
            </a:r>
          </a:p>
          <a:p>
            <a:pPr lvl="1"/>
            <a:r>
              <a:rPr lang="en-US" sz="2200" dirty="0" smtClean="0"/>
              <a:t>The number of atoms or </a:t>
            </a:r>
            <a:r>
              <a:rPr lang="en-US" sz="2200" dirty="0" err="1" smtClean="0"/>
              <a:t>molucules</a:t>
            </a:r>
            <a:r>
              <a:rPr lang="en-US" sz="2200" dirty="0" smtClean="0"/>
              <a:t> involved in the reaction</a:t>
            </a:r>
          </a:p>
          <a:p>
            <a:pPr lvl="1"/>
            <a:r>
              <a:rPr lang="en-US" sz="2200" dirty="0" err="1" smtClean="0"/>
              <a:t>Unimolecular</a:t>
            </a:r>
            <a:r>
              <a:rPr lang="en-US" sz="2200" dirty="0" smtClean="0"/>
              <a:t>, bimolecular and </a:t>
            </a:r>
            <a:r>
              <a:rPr lang="en-US" sz="2200" dirty="0" err="1" smtClean="0"/>
              <a:t>termolecular</a:t>
            </a:r>
            <a:endParaRPr lang="en-US" sz="2200" dirty="0" smtClean="0"/>
          </a:p>
          <a:p>
            <a:pPr lvl="1">
              <a:buNone/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3.2 The reaction order and rate law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sz="2400" dirty="0" smtClean="0"/>
              <a:t>Rate law is the algebraic expression that relates –</a:t>
            </a:r>
            <a:r>
              <a:rPr lang="en-US" sz="2400" dirty="0" err="1" smtClean="0"/>
              <a:t>rA</a:t>
            </a:r>
            <a:r>
              <a:rPr lang="en-US" sz="2400" dirty="0" smtClean="0"/>
              <a:t> to the species concentrations</a:t>
            </a:r>
          </a:p>
          <a:p>
            <a:pPr>
              <a:buNone/>
            </a:pPr>
            <a:r>
              <a:rPr lang="en-US" sz="2400" b="1" dirty="0" smtClean="0"/>
              <a:t>3.2.1 Power law models for elementary rate laws</a:t>
            </a:r>
          </a:p>
          <a:p>
            <a:r>
              <a:rPr lang="en-US" sz="2400" dirty="0" smtClean="0"/>
              <a:t>In the power law, the rate law is the product of </a:t>
            </a:r>
            <a:r>
              <a:rPr lang="en-US" sz="2400" dirty="0" err="1" smtClean="0"/>
              <a:t>concentartions</a:t>
            </a:r>
            <a:r>
              <a:rPr lang="en-US" sz="2400" dirty="0" smtClean="0"/>
              <a:t> of the </a:t>
            </a:r>
            <a:r>
              <a:rPr lang="en-US" sz="2400" dirty="0" err="1" smtClean="0"/>
              <a:t>indivisual</a:t>
            </a:r>
            <a:r>
              <a:rPr lang="en-US" sz="2400" dirty="0" smtClean="0"/>
              <a:t> reacting </a:t>
            </a:r>
            <a:r>
              <a:rPr lang="en-US" sz="2400" dirty="0" err="1" smtClean="0"/>
              <a:t>specise</a:t>
            </a:r>
            <a:r>
              <a:rPr lang="en-US" sz="2400" dirty="0" smtClean="0"/>
              <a:t> raised  to a power</a:t>
            </a:r>
          </a:p>
          <a:p>
            <a:r>
              <a:rPr lang="en-US" sz="2400" dirty="0" smtClean="0"/>
              <a:t>Reaction order is the powers to which the </a:t>
            </a:r>
            <a:r>
              <a:rPr lang="en-US" sz="2400" dirty="0" err="1" smtClean="0"/>
              <a:t>concs</a:t>
            </a:r>
            <a:r>
              <a:rPr lang="en-US" sz="2400" dirty="0" smtClean="0"/>
              <a:t> are raised to </a:t>
            </a:r>
          </a:p>
          <a:p>
            <a:pPr>
              <a:buNone/>
            </a:pP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α=order </a:t>
            </a:r>
            <a:r>
              <a:rPr lang="en-US" sz="2400" dirty="0" err="1" smtClean="0"/>
              <a:t>w.r.t</a:t>
            </a:r>
            <a:r>
              <a:rPr lang="en-US" sz="2400" dirty="0" smtClean="0"/>
              <a:t>. A	</a:t>
            </a:r>
            <a:r>
              <a:rPr lang="el-GR" sz="2400" dirty="0" smtClean="0"/>
              <a:t>β</a:t>
            </a:r>
            <a:r>
              <a:rPr lang="en-US" sz="2400" dirty="0" smtClean="0"/>
              <a:t>= order </a:t>
            </a:r>
            <a:r>
              <a:rPr lang="en-US" sz="2400" dirty="0" err="1" smtClean="0"/>
              <a:t>w.r.t</a:t>
            </a:r>
            <a:r>
              <a:rPr lang="en-US" sz="2400" dirty="0" smtClean="0"/>
              <a:t> B         overall order(n)= α+</a:t>
            </a:r>
            <a:r>
              <a:rPr lang="el-GR" sz="2400" dirty="0" smtClean="0"/>
              <a:t> β</a:t>
            </a:r>
            <a:r>
              <a:rPr lang="en-US" sz="2400" dirty="0" smtClean="0"/>
              <a:t> kA=reaction rate constant,  has the unit of (</a:t>
            </a:r>
            <a:r>
              <a:rPr lang="en-US" sz="2400" dirty="0" err="1" smtClean="0"/>
              <a:t>conc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1-n</a:t>
            </a:r>
            <a:r>
              <a:rPr lang="en-US" sz="2400" dirty="0" smtClean="0"/>
              <a:t>/time </a:t>
            </a:r>
          </a:p>
          <a:p>
            <a:r>
              <a:rPr lang="en-US" sz="2400" dirty="0" smtClean="0"/>
              <a:t>For the reaction A→P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810000" y="3429000"/>
          <a:ext cx="1828800" cy="469900"/>
        </p:xfrm>
        <a:graphic>
          <a:graphicData uri="http://schemas.openxmlformats.org/presentationml/2006/ole">
            <p:oleObj spid="_x0000_s17410" name="Equation" r:id="rId3" imgW="1066680" imgH="241200" progId="Equation.3">
              <p:embed/>
            </p:oleObj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47800" y="50292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Reaction order, 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Rate law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zero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mol/dm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dirty="0" smtClean="0"/>
                        <a:t>.s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s</a:t>
                      </a:r>
                      <a:r>
                        <a:rPr lang="en-US" baseline="30000" dirty="0" smtClean="0"/>
                        <a:t>-1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dm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mol.s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733800" y="5365750"/>
          <a:ext cx="1371600" cy="349250"/>
        </p:xfrm>
        <a:graphic>
          <a:graphicData uri="http://schemas.openxmlformats.org/presentationml/2006/ole">
            <p:oleObj spid="_x0000_s17412" name="Equation" r:id="rId4" imgW="571320" imgH="21564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733800" y="5715000"/>
          <a:ext cx="1295400" cy="381000"/>
        </p:xfrm>
        <a:graphic>
          <a:graphicData uri="http://schemas.openxmlformats.org/presentationml/2006/ole">
            <p:oleObj spid="_x0000_s17413" name="Equation" r:id="rId5" imgW="736560" imgH="21564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733800" y="6096000"/>
          <a:ext cx="1524000" cy="381000"/>
        </p:xfrm>
        <a:graphic>
          <a:graphicData uri="http://schemas.openxmlformats.org/presentationml/2006/ole">
            <p:oleObj spid="_x0000_s17414" name="Equation" r:id="rId6" imgW="78732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Elemntary</a:t>
            </a:r>
            <a:r>
              <a:rPr lang="en-US" dirty="0" smtClean="0"/>
              <a:t> reaction </a:t>
            </a:r>
          </a:p>
          <a:p>
            <a:pPr lvl="1"/>
            <a:r>
              <a:rPr lang="en-US" dirty="0" smtClean="0"/>
              <a:t>Involves a single step</a:t>
            </a:r>
          </a:p>
          <a:p>
            <a:pPr lvl="1"/>
            <a:r>
              <a:rPr lang="en-US" dirty="0" err="1" smtClean="0"/>
              <a:t>Stoichiometric</a:t>
            </a:r>
            <a:r>
              <a:rPr lang="en-US" dirty="0" smtClean="0"/>
              <a:t> coefficients are identical to the powers in the rate law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Many non elementary </a:t>
            </a:r>
            <a:r>
              <a:rPr lang="en-US" dirty="0" err="1" smtClean="0"/>
              <a:t>teaction</a:t>
            </a:r>
            <a:r>
              <a:rPr lang="en-US" dirty="0" smtClean="0"/>
              <a:t> follow an elementary rate law (</a:t>
            </a:r>
            <a:r>
              <a:rPr lang="en-US" dirty="0" err="1" smtClean="0"/>
              <a:t>Stoichiometric</a:t>
            </a:r>
            <a:r>
              <a:rPr lang="en-US" dirty="0" smtClean="0"/>
              <a:t> coefficients are identical to the powers in the rate law)</a:t>
            </a:r>
          </a:p>
          <a:p>
            <a:r>
              <a:rPr lang="en-US" dirty="0" smtClean="0"/>
              <a:t>Rate laws are </a:t>
            </a:r>
            <a:r>
              <a:rPr lang="en-US" dirty="0" err="1" smtClean="0"/>
              <a:t>Experminentally</a:t>
            </a:r>
            <a:r>
              <a:rPr lang="en-US" dirty="0" smtClean="0"/>
              <a:t> </a:t>
            </a:r>
            <a:r>
              <a:rPr lang="en-US" dirty="0" err="1" smtClean="0"/>
              <a:t>dtermeined</a:t>
            </a:r>
            <a:r>
              <a:rPr lang="en-US" dirty="0" smtClean="0"/>
              <a:t>  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mm\My Documents\My Scans\scan0022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843" t="37040" r="8319" b="19186"/>
          <a:stretch>
            <a:fillRect/>
          </a:stretch>
        </p:blipFill>
        <p:spPr bwMode="auto">
          <a:xfrm>
            <a:off x="609600" y="381000"/>
            <a:ext cx="4343400" cy="5943600"/>
          </a:xfrm>
          <a:prstGeom prst="rect">
            <a:avLst/>
          </a:prstGeom>
          <a:noFill/>
        </p:spPr>
      </p:pic>
      <p:pic>
        <p:nvPicPr>
          <p:cNvPr id="18435" name="Picture 3" descr="C:\Documents and Settings\mm\My Documents\My Scans\scan0023.tif"/>
          <p:cNvPicPr>
            <a:picLocks noChangeAspect="1" noChangeArrowheads="1"/>
          </p:cNvPicPr>
          <p:nvPr/>
        </p:nvPicPr>
        <p:blipFill>
          <a:blip r:embed="rId3" cstate="print"/>
          <a:srcRect l="38996" t="1102" r="4281" b="34499"/>
          <a:stretch>
            <a:fillRect/>
          </a:stretch>
        </p:blipFill>
        <p:spPr bwMode="auto">
          <a:xfrm rot="16200000">
            <a:off x="4191000" y="990599"/>
            <a:ext cx="4724401" cy="3505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/>
              <a:t>Reversible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153400" cy="5410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Consider the rev. reaction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smtClean="0"/>
              <a:t>Equilibrium </a:t>
            </a:r>
            <a:r>
              <a:rPr lang="en-US" sz="2800" dirty="0" smtClean="0"/>
              <a:t>constant KC is defined as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The net reaction rate is the sum of the forward and backward reactions</a:t>
            </a:r>
          </a:p>
          <a:p>
            <a:r>
              <a:rPr lang="en-US" sz="2800" dirty="0" smtClean="0"/>
              <a:t>At Equilibrium the net reaction rate for all species is zero</a:t>
            </a:r>
          </a:p>
          <a:p>
            <a:endParaRPr lang="en-US" dirty="0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514600" y="1371600"/>
          <a:ext cx="4114800" cy="1066800"/>
        </p:xfrm>
        <a:graphic>
          <a:graphicData uri="http://schemas.openxmlformats.org/presentationml/2006/ole">
            <p:oleObj spid="_x0000_s22530" name="Equation" r:id="rId3" imgW="1307880" imgH="45720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362200" y="2819400"/>
          <a:ext cx="3733800" cy="1447800"/>
        </p:xfrm>
        <a:graphic>
          <a:graphicData uri="http://schemas.openxmlformats.org/presentationml/2006/ole">
            <p:oleObj spid="_x0000_s22531" name="Equation" r:id="rId4" imgW="1180800" imgH="6858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2532" name="Equation" r:id="rId5" imgW="114120" imgH="215640" progId="Equation.3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3.3 Reaction rate constant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most laboratory and industrial reactions it is assumed that Ka depends only on temperature</a:t>
            </a:r>
          </a:p>
          <a:p>
            <a:r>
              <a:rPr lang="en-US" sz="2400" dirty="0" smtClean="0"/>
              <a:t>Arrhenius Equation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A=pre-exponential or frequency factor, E activation energy J/mol, R=gas constant, T=absolute temperature</a:t>
            </a:r>
          </a:p>
          <a:p>
            <a:r>
              <a:rPr lang="en-US" sz="2400" dirty="0" smtClean="0"/>
              <a:t>Activation energy is related to the energy barrier that the reactants must overcome to react 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86000" y="2438400"/>
          <a:ext cx="2667000" cy="685800"/>
        </p:xfrm>
        <a:graphic>
          <a:graphicData uri="http://schemas.openxmlformats.org/presentationml/2006/ole">
            <p:oleObj spid="_x0000_s18434" name="Equation" r:id="rId3" imgW="1015920" imgH="228600" progId="Equation.3">
              <p:embed/>
            </p:oleObj>
          </a:graphicData>
        </a:graphic>
      </p:graphicFrame>
      <p:pic>
        <p:nvPicPr>
          <p:cNvPr id="18436" name="Picture 4" descr="C:\Documents and Settings\mm\My Documents\My Scans\scan0024.tif"/>
          <p:cNvPicPr>
            <a:picLocks noChangeAspect="1" noChangeArrowheads="1"/>
          </p:cNvPicPr>
          <p:nvPr/>
        </p:nvPicPr>
        <p:blipFill>
          <a:blip r:embed="rId4" cstate="print"/>
          <a:srcRect l="1699" t="8745" r="1486" b="20858"/>
          <a:stretch>
            <a:fillRect/>
          </a:stretch>
        </p:blipFill>
        <p:spPr bwMode="auto">
          <a:xfrm>
            <a:off x="2286000" y="4419600"/>
            <a:ext cx="4343400" cy="2057400"/>
          </a:xfrm>
          <a:prstGeom prst="rect">
            <a:avLst/>
          </a:prstGeom>
          <a:noFill/>
        </p:spPr>
      </p:pic>
      <p:pic>
        <p:nvPicPr>
          <p:cNvPr id="8" name="Picture 2" descr="C:\Documents and Settings\mm\My Documents\My Scans\scan0025.tif"/>
          <p:cNvPicPr>
            <a:picLocks noChangeAspect="1" noChangeArrowheads="1"/>
          </p:cNvPicPr>
          <p:nvPr/>
        </p:nvPicPr>
        <p:blipFill>
          <a:blip r:embed="rId5"/>
          <a:srcRect l="67642" t="44866" r="18389" b="29608"/>
          <a:stretch>
            <a:fillRect/>
          </a:stretch>
        </p:blipFill>
        <p:spPr bwMode="auto">
          <a:xfrm rot="15947985">
            <a:off x="5639480" y="1236175"/>
            <a:ext cx="1683059" cy="2437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372</Words>
  <Application>Microsoft Office PowerPoint</Application>
  <PresentationFormat>On-screen Show (4:3)</PresentationFormat>
  <Paragraphs>65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Equation</vt:lpstr>
      <vt:lpstr>Chapter 3</vt:lpstr>
      <vt:lpstr>Overview</vt:lpstr>
      <vt:lpstr>3.1 Basic Definitions</vt:lpstr>
      <vt:lpstr>Slide 4</vt:lpstr>
      <vt:lpstr>3.2 The reaction order and rate law</vt:lpstr>
      <vt:lpstr>Slide 6</vt:lpstr>
      <vt:lpstr>Slide 7</vt:lpstr>
      <vt:lpstr>Reversible Reactions</vt:lpstr>
      <vt:lpstr>3.3 Reaction rate constant</vt:lpstr>
      <vt:lpstr>Slide 10</vt:lpstr>
    </vt:vector>
  </TitlesOfParts>
  <Company>KAU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Hsham Ba-Mufleh</dc:creator>
  <cp:lastModifiedBy>Hsham Ba-Mufleh</cp:lastModifiedBy>
  <cp:revision>87</cp:revision>
  <dcterms:created xsi:type="dcterms:W3CDTF">2008-11-06T11:34:51Z</dcterms:created>
  <dcterms:modified xsi:type="dcterms:W3CDTF">2008-11-17T06:37:36Z</dcterms:modified>
</cp:coreProperties>
</file>