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DD211-45B2-4F15-BE93-349EBCDD36D5}" type="datetimeFigureOut">
              <a:rPr lang="ar-SA" smtClean="0"/>
              <a:pPr/>
              <a:t>29/12/1429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7E18F-6FCB-4D63-980F-1CFF6932FC3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Chapter 6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Multiple Reactions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l" rtl="0"/>
            <a:r>
              <a:rPr lang="en-US" dirty="0" smtClean="0"/>
              <a:t>The sensitivity of the selectivity to the temperature can be determined from the reaction rates ratio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Case 3: E</a:t>
            </a:r>
            <a:r>
              <a:rPr lang="en-US" baseline="-25000" dirty="0" smtClean="0"/>
              <a:t>D</a:t>
            </a:r>
            <a:r>
              <a:rPr lang="en-US" dirty="0" smtClean="0"/>
              <a:t>&gt;E</a:t>
            </a:r>
            <a:r>
              <a:rPr lang="en-US" baseline="-25000" dirty="0" smtClean="0"/>
              <a:t>U</a:t>
            </a:r>
          </a:p>
          <a:p>
            <a:pPr algn="l" rtl="0"/>
            <a:r>
              <a:rPr lang="en-US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smtClean="0"/>
              <a:t> and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D</a:t>
            </a:r>
            <a:r>
              <a:rPr lang="en-US" dirty="0" smtClean="0"/>
              <a:t>↑ with temperature than Ku </a:t>
            </a:r>
          </a:p>
          <a:p>
            <a:pPr algn="l" rtl="0"/>
            <a:r>
              <a:rPr lang="en-US" dirty="0" smtClean="0"/>
              <a:t>Keep temperature as high as possible</a:t>
            </a:r>
          </a:p>
          <a:p>
            <a:pPr algn="l" rtl="0"/>
            <a:r>
              <a:rPr lang="en-US" dirty="0" smtClean="0"/>
              <a:t>Case 4: E</a:t>
            </a:r>
            <a:r>
              <a:rPr lang="en-US" baseline="-25000" dirty="0" smtClean="0"/>
              <a:t>U</a:t>
            </a:r>
            <a:r>
              <a:rPr lang="en-US" dirty="0" smtClean="0"/>
              <a:t>&gt;E</a:t>
            </a:r>
            <a:r>
              <a:rPr lang="en-US" baseline="-25000" dirty="0" smtClean="0"/>
              <a:t>D</a:t>
            </a:r>
          </a:p>
          <a:p>
            <a:pPr algn="l" rtl="0"/>
            <a:r>
              <a:rPr lang="en-US" dirty="0" smtClean="0"/>
              <a:t>Operate at low possible temperature  </a:t>
            </a:r>
          </a:p>
          <a:p>
            <a:pPr lvl="1" algn="l" rtl="0"/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28992" y="2071678"/>
          <a:ext cx="3357586" cy="1071570"/>
        </p:xfrm>
        <a:graphic>
          <a:graphicData uri="http://schemas.openxmlformats.org/presentationml/2006/ole">
            <p:oleObj spid="_x0000_s22530" name="Equation" r:id="rId3" imgW="1765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6.3 Reactions in series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For the sequence where B is the desired product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If the first reaction is slow and the second reaction is fast it will difficult to produce B</a:t>
            </a:r>
          </a:p>
          <a:p>
            <a:pPr algn="l" rtl="0"/>
            <a:r>
              <a:rPr lang="en-US" dirty="0" smtClean="0"/>
              <a:t> If the first reaction is fast and the second reaction is slow large yield of B can be achieved</a:t>
            </a:r>
          </a:p>
          <a:p>
            <a:pPr algn="l" rtl="0"/>
            <a:r>
              <a:rPr lang="en-US" dirty="0" smtClean="0"/>
              <a:t>For series reactions space time (in flow reactor) and real time in batch reactor is the most important variable </a:t>
            </a:r>
          </a:p>
          <a:p>
            <a:pPr algn="l" rtl="0"/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14678" y="1714488"/>
          <a:ext cx="2643206" cy="571504"/>
        </p:xfrm>
        <a:graphic>
          <a:graphicData uri="http://schemas.openxmlformats.org/presentationml/2006/ole">
            <p:oleObj spid="_x0000_s23554" name="Equation" r:id="rId3" imgW="1218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/>
          <a:lstStyle/>
          <a:p>
            <a:pPr algn="l" rtl="0"/>
            <a:r>
              <a:rPr lang="en-US" dirty="0" smtClean="0"/>
              <a:t>The reactions can be rewritten as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Applying on A and B mole balance, rate law, </a:t>
            </a:r>
            <a:r>
              <a:rPr lang="en-US" dirty="0" err="1" smtClean="0"/>
              <a:t>stoichiometry</a:t>
            </a:r>
            <a:r>
              <a:rPr lang="en-US" dirty="0" smtClean="0"/>
              <a:t>, combine and evaluate algorithm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3108" y="1214422"/>
          <a:ext cx="4214842" cy="571504"/>
        </p:xfrm>
        <a:graphic>
          <a:graphicData uri="http://schemas.openxmlformats.org/presentationml/2006/ole">
            <p:oleObj spid="_x0000_s24578" name="Equation" r:id="rId3" imgW="18414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5984" y="3286124"/>
          <a:ext cx="4429156" cy="3214710"/>
        </p:xfrm>
        <a:graphic>
          <a:graphicData uri="http://schemas.openxmlformats.org/presentationml/2006/ole">
            <p:oleObj spid="_x0000_s24579" name="Equation" r:id="rId4" imgW="2374560" imgH="163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Optimum yield of B (maximum C</a:t>
            </a:r>
            <a:r>
              <a:rPr lang="en-US" baseline="-25000" dirty="0" smtClean="0"/>
              <a:t>B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At this maximum value of C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l-GR" dirty="0" smtClean="0"/>
              <a:t>τ</a:t>
            </a:r>
            <a:r>
              <a:rPr lang="en-US" dirty="0" smtClean="0"/>
              <a:t>, W and X can be solved for as follows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785794"/>
          <a:ext cx="4500594" cy="1000132"/>
        </p:xfrm>
        <a:graphic>
          <a:graphicData uri="http://schemas.openxmlformats.org/presentationml/2006/ole">
            <p:oleObj spid="_x0000_s25602" name="Equation" r:id="rId3" imgW="223488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57356" y="2714620"/>
          <a:ext cx="4929222" cy="3857628"/>
        </p:xfrm>
        <a:graphic>
          <a:graphicData uri="http://schemas.openxmlformats.org/presentationml/2006/ole">
            <p:oleObj spid="_x0000_s25603" name="Equation" r:id="rId4" imgW="2997000" imgH="1904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68346"/>
          </a:xfrm>
        </p:spPr>
        <p:txBody>
          <a:bodyPr/>
          <a:lstStyle/>
          <a:p>
            <a:pPr rtl="0"/>
            <a:r>
              <a:rPr lang="en-US" dirty="0" smtClean="0"/>
              <a:t>6.4 Complex Reactions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dirty="0" smtClean="0"/>
              <a:t>The algorithm for complex reactions is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Number each reaction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Write mole balance on each and every species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Write the net reaction rate for each species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Write rate law for one species in every reaction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Relate the reaction rates for each species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Combine the rates in terms of </a:t>
            </a:r>
            <a:r>
              <a:rPr lang="en-US" dirty="0" err="1" smtClean="0"/>
              <a:t>conc</a:t>
            </a:r>
            <a:endParaRPr lang="en-US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 err="1" smtClean="0"/>
              <a:t>stoichiometry</a:t>
            </a:r>
            <a:r>
              <a:rPr lang="en-US" dirty="0" smtClean="0"/>
              <a:t> (</a:t>
            </a:r>
            <a:r>
              <a:rPr lang="en-US" dirty="0" err="1" smtClean="0"/>
              <a:t>conc</a:t>
            </a:r>
            <a:r>
              <a:rPr lang="en-US" dirty="0" smtClean="0"/>
              <a:t> in terms of flow rates)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Write pressure drop in terms flow rates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Combine and solve ODE </a:t>
            </a:r>
          </a:p>
          <a:p>
            <a:pPr marL="514350" indent="-514350" algn="l" rtl="0">
              <a:buFont typeface="+mj-lt"/>
              <a:buAutoNum type="arabicPeriod"/>
            </a:pPr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l" rtl="0"/>
            <a:r>
              <a:rPr lang="en-US" dirty="0" smtClean="0"/>
              <a:t>The net reaction rate for species j is the sum of all reaction rates in which j appears </a:t>
            </a:r>
          </a:p>
          <a:p>
            <a:pPr algn="l" rtl="0"/>
            <a:r>
              <a:rPr lang="en-US" dirty="0" smtClean="0"/>
              <a:t>Where q is the number of reactions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Rate law is required for one species in each reaction 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the reaction   </a:t>
            </a:r>
          </a:p>
          <a:p>
            <a:pPr algn="l" rtl="0"/>
            <a:r>
              <a:rPr lang="en-US" dirty="0" smtClean="0"/>
              <a:t>The reaction rate of each species can be related to each other as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57620" y="1928802"/>
          <a:ext cx="1357322" cy="1000132"/>
        </p:xfrm>
        <a:graphic>
          <a:graphicData uri="http://schemas.openxmlformats.org/presentationml/2006/ole">
            <p:oleObj spid="_x0000_s26626" name="Equation" r:id="rId3" imgW="609480" imgH="444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71802" y="3357562"/>
          <a:ext cx="3286148" cy="642942"/>
        </p:xfrm>
        <a:graphic>
          <a:graphicData uri="http://schemas.openxmlformats.org/presentationml/2006/ole">
            <p:oleObj spid="_x0000_s26627" name="Equation" r:id="rId4" imgW="176508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83042" y="4286256"/>
          <a:ext cx="3446478" cy="500066"/>
        </p:xfrm>
        <a:graphic>
          <a:graphicData uri="http://schemas.openxmlformats.org/presentationml/2006/ole">
            <p:oleObj spid="_x0000_s26628" name="Equation" r:id="rId5" imgW="123156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14678" y="5643578"/>
          <a:ext cx="2428892" cy="928694"/>
        </p:xfrm>
        <a:graphic>
          <a:graphicData uri="http://schemas.openxmlformats.org/presentationml/2006/ole">
            <p:oleObj spid="_x0000_s26629" name="Equation" r:id="rId6" imgW="12315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For liquid phase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gas phase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Where       represents the net rate of formation 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05300" y="357166"/>
          <a:ext cx="1123956" cy="785818"/>
        </p:xfrm>
        <a:graphic>
          <a:graphicData uri="http://schemas.openxmlformats.org/presentationml/2006/ole">
            <p:oleObj spid="_x0000_s28674" name="Equation" r:id="rId3" imgW="53316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14678" y="1500174"/>
          <a:ext cx="3214710" cy="2428892"/>
        </p:xfrm>
        <a:graphic>
          <a:graphicData uri="http://schemas.openxmlformats.org/presentationml/2006/ole">
            <p:oleObj spid="_x0000_s28675" name="Equation" r:id="rId4" imgW="2361960" imgH="1396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57422" y="4229112"/>
          <a:ext cx="5357850" cy="1628780"/>
        </p:xfrm>
        <a:graphic>
          <a:graphicData uri="http://schemas.openxmlformats.org/presentationml/2006/ole">
            <p:oleObj spid="_x0000_s28676" name="Equation" r:id="rId5" imgW="3403440" imgH="914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00232" y="5857892"/>
          <a:ext cx="428628" cy="500066"/>
        </p:xfrm>
        <a:graphic>
          <a:graphicData uri="http://schemas.openxmlformats.org/presentationml/2006/ole">
            <p:oleObj spid="_x0000_s28677" name="Equation" r:id="rId6" imgW="2030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6.5 Multiple Reactions in PFR/PBR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/>
          <a:lstStyle/>
          <a:p>
            <a:pPr algn="l" rtl="0"/>
            <a:r>
              <a:rPr lang="en-US" dirty="0" smtClean="0"/>
              <a:t>Combining mole balance, rate laws, and </a:t>
            </a:r>
            <a:r>
              <a:rPr lang="en-US" dirty="0" err="1" smtClean="0"/>
              <a:t>stoichiometry</a:t>
            </a:r>
            <a:r>
              <a:rPr lang="en-US" dirty="0" smtClean="0"/>
              <a:t> for species 1 to j in the gas phase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Coupled j ODEs must be solved simultaneously using numerical package (Polymath) 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75" y="2767013"/>
          <a:ext cx="4286250" cy="2038350"/>
        </p:xfrm>
        <a:graphic>
          <a:graphicData uri="http://schemas.openxmlformats.org/presentationml/2006/ole">
            <p:oleObj spid="_x0000_s29698" name="Equation" r:id="rId3" imgW="259056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6.6 Multiple Reactions in CSTR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Recall the design CSTR equation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q gas phase reactions with N species, the following set of algebraic equations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These equations must </a:t>
            </a:r>
            <a:r>
              <a:rPr lang="en-US" dirty="0" smtClean="0"/>
              <a:t>be solved simultaneously using numerical package (Polymath)  </a:t>
            </a:r>
            <a:endParaRPr lang="ar-SA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  <a:endParaRPr lang="ar-SA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11810" y="1115998"/>
          <a:ext cx="1989148" cy="527052"/>
        </p:xfrm>
        <a:graphic>
          <a:graphicData uri="http://schemas.openxmlformats.org/presentationml/2006/ole">
            <p:oleObj spid="_x0000_s30723" name="Equation" r:id="rId3" imgW="9777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57356" y="2571744"/>
          <a:ext cx="5715040" cy="2500330"/>
        </p:xfrm>
        <a:graphic>
          <a:graphicData uri="http://schemas.openxmlformats.org/presentationml/2006/ole">
            <p:oleObj spid="_x0000_s30724" name="Equation" r:id="rId4" imgW="2781000" imgH="11937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Multiple reactions types</a:t>
            </a:r>
          </a:p>
          <a:p>
            <a:pPr algn="l" rtl="0"/>
            <a:r>
              <a:rPr lang="en-US" dirty="0" smtClean="0"/>
              <a:t>Define “Selectivity”. How it can be used in the design?</a:t>
            </a:r>
          </a:p>
          <a:p>
            <a:pPr algn="l" rtl="0"/>
            <a:r>
              <a:rPr lang="en-US" dirty="0" smtClean="0"/>
              <a:t>Solve engineering problems  with multiple reactions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6.1 Definitions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 smtClean="0"/>
              <a:t>6.1.1 Types of </a:t>
            </a:r>
            <a:r>
              <a:rPr lang="en-US" sz="2000" dirty="0" smtClean="0"/>
              <a:t>reactions</a:t>
            </a:r>
          </a:p>
          <a:p>
            <a:pPr algn="l" rtl="0">
              <a:buNone/>
            </a:pPr>
            <a:r>
              <a:rPr lang="en-US" sz="2400" dirty="0" smtClean="0"/>
              <a:t>There are four types of multiple reactions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400" dirty="0" smtClean="0"/>
              <a:t>Parallel reactions (competing reactions) where the reactant is consumed by two different reaction pathways to form different products</a:t>
            </a:r>
          </a:p>
          <a:p>
            <a:pPr marL="514350" indent="-514350" algn="l" rtl="0">
              <a:buFont typeface="+mj-lt"/>
              <a:buAutoNum type="arabicPeriod" startAt="2"/>
            </a:pPr>
            <a:endParaRPr lang="en-US" sz="2400" dirty="0" smtClean="0"/>
          </a:p>
          <a:p>
            <a:pPr marL="514350" indent="-514350" algn="l" rtl="0"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e.g</a:t>
            </a:r>
            <a:r>
              <a:rPr lang="en-US" sz="2400" dirty="0" smtClean="0"/>
              <a:t> oxidation of ethylene to ethylene oxide</a:t>
            </a:r>
          </a:p>
          <a:p>
            <a:pPr marL="514350" indent="-514350" algn="l" rtl="0">
              <a:buFont typeface="+mj-lt"/>
              <a:buAutoNum type="arabicPeriod" startAt="2"/>
            </a:pPr>
            <a:r>
              <a:rPr lang="en-US" sz="2400" dirty="0" smtClean="0"/>
              <a:t>Series reactions (consecutive reactions) where the reactant forms an intermediate product, which reacts further to form another product</a:t>
            </a:r>
          </a:p>
          <a:p>
            <a:pPr marL="514350" indent="-514350" algn="l" rtl="0">
              <a:buNone/>
            </a:pPr>
            <a:r>
              <a:rPr lang="en-US" sz="2400" dirty="0" err="1" smtClean="0"/>
              <a:t>e.g</a:t>
            </a:r>
            <a:r>
              <a:rPr lang="en-US" sz="2400" dirty="0" smtClean="0"/>
              <a:t> EO with NH3 to form mono, </a:t>
            </a:r>
            <a:r>
              <a:rPr lang="en-US" sz="2400" dirty="0" err="1" smtClean="0"/>
              <a:t>di</a:t>
            </a:r>
            <a:r>
              <a:rPr lang="en-US" sz="2400" dirty="0" smtClean="0"/>
              <a:t> and </a:t>
            </a:r>
            <a:r>
              <a:rPr lang="en-US" sz="2400" dirty="0" err="1" smtClean="0"/>
              <a:t>tri</a:t>
            </a:r>
            <a:r>
              <a:rPr lang="en-US" sz="2600" dirty="0" err="1" smtClean="0"/>
              <a:t>ethanolamine</a:t>
            </a:r>
            <a:r>
              <a:rPr lang="en-US" sz="2600" dirty="0" smtClean="0"/>
              <a:t> </a:t>
            </a:r>
            <a:endParaRPr lang="ar-SA" sz="26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5715016"/>
          <a:ext cx="2571768" cy="428628"/>
        </p:xfrm>
        <a:graphic>
          <a:graphicData uri="http://schemas.openxmlformats.org/presentationml/2006/ole">
            <p:oleObj spid="_x0000_s1027" name="Equation" r:id="rId3" imgW="121896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57620" y="2500306"/>
          <a:ext cx="1500198" cy="928694"/>
        </p:xfrm>
        <a:graphic>
          <a:graphicData uri="http://schemas.openxmlformats.org/presentationml/2006/ole">
            <p:oleObj spid="_x0000_s1028" name="Equation" r:id="rId4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 startAt="3"/>
            </a:pPr>
            <a:r>
              <a:rPr lang="en-US" dirty="0" smtClean="0"/>
              <a:t>Complex reactions are reactions that involve a combination of both series and parallel reactions</a:t>
            </a:r>
          </a:p>
          <a:p>
            <a:pPr marL="514350" indent="-514350" algn="l" rtl="0">
              <a:buNone/>
            </a:pPr>
            <a:r>
              <a:rPr lang="en-US" dirty="0" err="1" smtClean="0"/>
              <a:t>e.g</a:t>
            </a:r>
            <a:r>
              <a:rPr lang="en-US" dirty="0" smtClean="0"/>
              <a:t> formation of butadiene from ethanol</a:t>
            </a:r>
          </a:p>
          <a:p>
            <a:pPr marL="514350" indent="-514350" algn="l" rtl="0">
              <a:buNone/>
            </a:pPr>
            <a:endParaRPr lang="en-US" dirty="0" smtClean="0"/>
          </a:p>
          <a:p>
            <a:pPr marL="514350" indent="-514350" algn="l" rtl="0">
              <a:buNone/>
            </a:pPr>
            <a:endParaRPr lang="en-US" dirty="0" smtClean="0"/>
          </a:p>
          <a:p>
            <a:pPr marL="514350" indent="-514350" algn="l" rtl="0">
              <a:buFont typeface="+mj-lt"/>
              <a:buAutoNum type="arabicPeriod" startAt="4"/>
            </a:pPr>
            <a:r>
              <a:rPr lang="en-US" dirty="0" smtClean="0"/>
              <a:t>Independent reactions  are reactions that occur at the same time independently</a:t>
            </a:r>
          </a:p>
          <a:p>
            <a:pPr marL="514350" indent="-514350" algn="l" rtl="0">
              <a:buNone/>
            </a:pPr>
            <a:r>
              <a:rPr lang="en-US" dirty="0" err="1" smtClean="0"/>
              <a:t>e.g</a:t>
            </a:r>
            <a:r>
              <a:rPr lang="en-US" dirty="0" smtClean="0"/>
              <a:t> cracking of crude oil to form gasoline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89400" y="2643182"/>
          <a:ext cx="1411294" cy="785818"/>
        </p:xfrm>
        <a:graphic>
          <a:graphicData uri="http://schemas.openxmlformats.org/presentationml/2006/ole">
            <p:oleObj spid="_x0000_s2050" name="Equation" r:id="rId3" imgW="965160" imgH="4060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71934" y="5286388"/>
          <a:ext cx="1357322" cy="785818"/>
        </p:xfrm>
        <a:graphic>
          <a:graphicData uri="http://schemas.openxmlformats.org/presentationml/2006/ole">
            <p:oleObj spid="_x0000_s2051" name="Equation" r:id="rId4" imgW="73656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l" rtl="0"/>
            <a:r>
              <a:rPr lang="en-US" dirty="0" smtClean="0"/>
              <a:t>We want to minimize the formation of  undesired products and maximize the formation of desired products to reduce the cost of separating undesired from desired products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1538" y="3571876"/>
          <a:ext cx="7072362" cy="1928826"/>
        </p:xfrm>
        <a:graphic>
          <a:graphicData uri="http://schemas.openxmlformats.org/presentationml/2006/ole">
            <p:oleObj spid="_x0000_s17410" name="Equation" r:id="rId3" imgW="247644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Selectivity quantifies the formation of desired </a:t>
            </a:r>
            <a:r>
              <a:rPr lang="en-US" dirty="0" err="1" smtClean="0"/>
              <a:t>wrt</a:t>
            </a:r>
            <a:r>
              <a:rPr lang="en-US" dirty="0" smtClean="0"/>
              <a:t> undesired products</a:t>
            </a:r>
          </a:p>
          <a:p>
            <a:pPr algn="l" rtl="0"/>
            <a:r>
              <a:rPr lang="en-US" dirty="0" smtClean="0"/>
              <a:t>Instantaneous selectivity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Overall selectivity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a batch reactor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CSTR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2357430"/>
          <a:ext cx="5214974" cy="857256"/>
        </p:xfrm>
        <a:graphic>
          <a:graphicData uri="http://schemas.openxmlformats.org/presentationml/2006/ole">
            <p:oleObj spid="_x0000_s18434" name="Equation" r:id="rId3" imgW="27558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3786190"/>
          <a:ext cx="4500594" cy="785818"/>
        </p:xfrm>
        <a:graphic>
          <a:graphicData uri="http://schemas.openxmlformats.org/presentationml/2006/ole">
            <p:oleObj spid="_x0000_s18435" name="Equation" r:id="rId4" imgW="2641320" imgH="431640" progId="Equation.3">
              <p:embed/>
            </p:oleObj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Selectivity</a:t>
            </a:r>
            <a:endParaRPr lang="ar-SA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714876" y="4429132"/>
          <a:ext cx="1214446" cy="1000132"/>
        </p:xfrm>
        <a:graphic>
          <a:graphicData uri="http://schemas.openxmlformats.org/presentationml/2006/ole">
            <p:oleObj spid="_x0000_s18436" name="Equation" r:id="rId5" imgW="72360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86314" y="5572140"/>
          <a:ext cx="1285884" cy="527052"/>
        </p:xfrm>
        <a:graphic>
          <a:graphicData uri="http://schemas.openxmlformats.org/presentationml/2006/ole">
            <p:oleObj spid="_x0000_s18437" name="Equation" r:id="rId6" imgW="761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Yield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Yield is defined as the ratio of the reaction rate of a given product to that of the key reactant</a:t>
            </a:r>
          </a:p>
          <a:p>
            <a:pPr algn="l" rtl="0"/>
            <a:r>
              <a:rPr lang="en-US" dirty="0" smtClean="0"/>
              <a:t>Instantaneous yield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Overall yield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a batch reactor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CSTR</a:t>
            </a:r>
            <a:endParaRPr lang="ar-SA" dirty="0" smtClean="0"/>
          </a:p>
          <a:p>
            <a:pPr algn="l" rtl="0"/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43372" y="2285992"/>
          <a:ext cx="1428760" cy="857256"/>
        </p:xfrm>
        <a:graphic>
          <a:graphicData uri="http://schemas.openxmlformats.org/presentationml/2006/ole">
            <p:oleObj spid="_x0000_s19458" name="Equation" r:id="rId3" imgW="60948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27500" y="3143248"/>
          <a:ext cx="1444632" cy="785818"/>
        </p:xfrm>
        <a:graphic>
          <a:graphicData uri="http://schemas.openxmlformats.org/presentationml/2006/ole">
            <p:oleObj spid="_x0000_s19459" name="Equation" r:id="rId4" imgW="88884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57620" y="4357694"/>
          <a:ext cx="1714512" cy="785818"/>
        </p:xfrm>
        <a:graphic>
          <a:graphicData uri="http://schemas.openxmlformats.org/presentationml/2006/ole">
            <p:oleObj spid="_x0000_s19460" name="Equation" r:id="rId5" imgW="95220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24350" y="5429264"/>
          <a:ext cx="890592" cy="500066"/>
        </p:xfrm>
        <a:graphic>
          <a:graphicData uri="http://schemas.openxmlformats.org/presentationml/2006/ole">
            <p:oleObj spid="_x0000_s19461" name="Equation" r:id="rId6" imgW="495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6.2Parallel Reactions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We examine ways to maximize S</a:t>
            </a:r>
            <a:r>
              <a:rPr lang="en-US" baseline="-25000" dirty="0" smtClean="0"/>
              <a:t>D/U</a:t>
            </a:r>
            <a:r>
              <a:rPr lang="en-US" dirty="0" smtClean="0"/>
              <a:t> for parallel reactions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00298" y="2285992"/>
          <a:ext cx="4357718" cy="3714776"/>
        </p:xfrm>
        <a:graphic>
          <a:graphicData uri="http://schemas.openxmlformats.org/presentationml/2006/ole">
            <p:oleObj spid="_x0000_s20482" name="Equation" r:id="rId3" imgW="1981080" imgH="17269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Case 1: </a:t>
            </a:r>
            <a:r>
              <a:rPr lang="el-GR" dirty="0" smtClean="0"/>
              <a:t>α</a:t>
            </a:r>
            <a:r>
              <a:rPr lang="en-US" baseline="-25000" dirty="0" smtClean="0"/>
              <a:t>1</a:t>
            </a:r>
            <a:r>
              <a:rPr lang="en-US" dirty="0" smtClean="0"/>
              <a:t>&gt;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</a:p>
          <a:p>
            <a:pPr algn="l" rtl="0"/>
            <a:r>
              <a:rPr lang="en-US" dirty="0" smtClean="0"/>
              <a:t>Keep the </a:t>
            </a:r>
            <a:r>
              <a:rPr lang="en-US" dirty="0" err="1" smtClean="0"/>
              <a:t>conc</a:t>
            </a:r>
            <a:r>
              <a:rPr lang="en-US" dirty="0" smtClean="0"/>
              <a:t> of reactant A as high as possible</a:t>
            </a:r>
          </a:p>
          <a:p>
            <a:pPr lvl="1" algn="l" rtl="0"/>
            <a:r>
              <a:rPr lang="en-US" dirty="0" smtClean="0"/>
              <a:t>If gas phase no </a:t>
            </a:r>
            <a:r>
              <a:rPr lang="en-US" dirty="0" err="1" smtClean="0"/>
              <a:t>inerts</a:t>
            </a:r>
            <a:r>
              <a:rPr lang="en-US" dirty="0" smtClean="0"/>
              <a:t> and high pressure are used</a:t>
            </a:r>
          </a:p>
          <a:p>
            <a:pPr lvl="1" algn="l" rtl="0"/>
            <a:r>
              <a:rPr lang="en-US" dirty="0" smtClean="0"/>
              <a:t>If liquid phase use of diluents is minimized</a:t>
            </a:r>
          </a:p>
          <a:p>
            <a:pPr lvl="1" algn="l" rtl="0"/>
            <a:r>
              <a:rPr lang="en-US" dirty="0" smtClean="0"/>
              <a:t>Batch or PFR is used because </a:t>
            </a:r>
            <a:r>
              <a:rPr lang="en-US" dirty="0" err="1" smtClean="0"/>
              <a:t>conc</a:t>
            </a:r>
            <a:r>
              <a:rPr lang="en-US" dirty="0" smtClean="0"/>
              <a:t> drops progressively while in CSTR the </a:t>
            </a:r>
            <a:r>
              <a:rPr lang="en-US" dirty="0" err="1" smtClean="0"/>
              <a:t>conc</a:t>
            </a:r>
            <a:r>
              <a:rPr lang="en-US" dirty="0" smtClean="0"/>
              <a:t> is always at the lowest exit value</a:t>
            </a:r>
          </a:p>
          <a:p>
            <a:pPr algn="l" rtl="0"/>
            <a:r>
              <a:rPr lang="en-US" dirty="0" smtClean="0"/>
              <a:t> Case 2: </a:t>
            </a:r>
            <a:r>
              <a:rPr lang="el-GR" dirty="0" smtClean="0"/>
              <a:t>α</a:t>
            </a:r>
            <a:r>
              <a:rPr lang="en-US" baseline="-25000" dirty="0" smtClean="0"/>
              <a:t>1</a:t>
            </a:r>
            <a:r>
              <a:rPr lang="en-US" dirty="0" smtClean="0"/>
              <a:t>&lt;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</a:p>
          <a:p>
            <a:pPr algn="l" rtl="0"/>
            <a:r>
              <a:rPr lang="en-US" dirty="0" smtClean="0"/>
              <a:t>Keep the </a:t>
            </a:r>
            <a:r>
              <a:rPr lang="en-US" dirty="0" err="1" smtClean="0"/>
              <a:t>conc</a:t>
            </a:r>
            <a:r>
              <a:rPr lang="en-US" dirty="0" smtClean="0"/>
              <a:t> of reactant A as low as possible</a:t>
            </a:r>
          </a:p>
          <a:p>
            <a:pPr lvl="1" algn="l" rtl="0"/>
            <a:r>
              <a:rPr lang="en-US" dirty="0" smtClean="0"/>
              <a:t>Diluting the feed with </a:t>
            </a:r>
            <a:r>
              <a:rPr lang="en-US" dirty="0" err="1" smtClean="0"/>
              <a:t>inerts</a:t>
            </a:r>
            <a:endParaRPr lang="en-US" dirty="0" smtClean="0"/>
          </a:p>
          <a:p>
            <a:pPr lvl="1" algn="l" rtl="0"/>
            <a:r>
              <a:rPr lang="en-US" dirty="0" err="1" smtClean="0"/>
              <a:t>Recyle</a:t>
            </a:r>
            <a:r>
              <a:rPr lang="en-US" dirty="0" smtClean="0"/>
              <a:t> reactor product</a:t>
            </a:r>
          </a:p>
          <a:p>
            <a:pPr lvl="1" algn="l" rtl="0"/>
            <a:r>
              <a:rPr lang="en-US" dirty="0" smtClean="0"/>
              <a:t>CSTR is used 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0446" y="282580"/>
          <a:ext cx="4429140" cy="1003280"/>
        </p:xfrm>
        <a:graphic>
          <a:graphicData uri="http://schemas.openxmlformats.org/presentationml/2006/ole">
            <p:oleObj spid="_x0000_s21506" name="Equation" r:id="rId3" imgW="2286000" imgH="43164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500430" y="3286124"/>
          <a:ext cx="4332302" cy="1000132"/>
        </p:xfrm>
        <a:graphic>
          <a:graphicData uri="http://schemas.openxmlformats.org/presentationml/2006/ole">
            <p:oleObj spid="_x0000_s21508" name="Equation" r:id="rId4" imgW="22604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686</Words>
  <Application>Microsoft Office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Microsoft Equation 3.0</vt:lpstr>
      <vt:lpstr>Chapter 6</vt:lpstr>
      <vt:lpstr>Overview</vt:lpstr>
      <vt:lpstr>6.1 Definitions</vt:lpstr>
      <vt:lpstr>Slide 4</vt:lpstr>
      <vt:lpstr>Slide 5</vt:lpstr>
      <vt:lpstr>Selectivity</vt:lpstr>
      <vt:lpstr>Yield</vt:lpstr>
      <vt:lpstr>6.2Parallel Reactions</vt:lpstr>
      <vt:lpstr>Slide 9</vt:lpstr>
      <vt:lpstr>Slide 10</vt:lpstr>
      <vt:lpstr>6.3 Reactions in series</vt:lpstr>
      <vt:lpstr>Slide 12</vt:lpstr>
      <vt:lpstr>Slide 13</vt:lpstr>
      <vt:lpstr>6.4 Complex Reactions</vt:lpstr>
      <vt:lpstr>Slide 15</vt:lpstr>
      <vt:lpstr>Slide 16</vt:lpstr>
      <vt:lpstr>6.5 Multiple Reactions in PFR/PBR</vt:lpstr>
      <vt:lpstr>6.6 Multiple Reactions in CSTR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35</cp:revision>
  <dcterms:created xsi:type="dcterms:W3CDTF">2008-12-19T04:22:27Z</dcterms:created>
  <dcterms:modified xsi:type="dcterms:W3CDTF">2008-12-28T08:42:18Z</dcterms:modified>
</cp:coreProperties>
</file>