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3" r:id="rId6"/>
    <p:sldId id="264" r:id="rId7"/>
    <p:sldId id="270" r:id="rId8"/>
    <p:sldId id="262" r:id="rId9"/>
    <p:sldId id="271" r:id="rId10"/>
    <p:sldId id="266" r:id="rId11"/>
    <p:sldId id="257" r:id="rId12"/>
    <p:sldId id="265" r:id="rId13"/>
    <p:sldId id="267" r:id="rId14"/>
    <p:sldId id="268" r:id="rId15"/>
    <p:sldId id="269" r:id="rId16"/>
    <p:sldId id="272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F454222-7B0E-499E-B940-BDDD4BC7FD71}" type="datetimeFigureOut">
              <a:rPr lang="ar-SA" smtClean="0"/>
              <a:pPr/>
              <a:t>28/10/1430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D53407-E910-42C4-807A-0147769D946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53407-E910-42C4-807A-0147769D9464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73DBB-915E-4BAD-B763-A1C5B7FEA2B7}" type="datetimeFigureOut">
              <a:rPr lang="en-US" smtClean="0"/>
              <a:pPr/>
              <a:t>10/17/2009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AC55D-40B4-48F8-B91A-B679B0055B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Conversion and Reactor sizing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2.3.3 Packed Bed Reactor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Packed bed reactors are analogous to PFR</a:t>
            </a:r>
          </a:p>
          <a:p>
            <a:r>
              <a:rPr lang="en-US" dirty="0" smtClean="0"/>
              <a:t>Differential form of the design equation used to analyze the reactor pressure drop </a:t>
            </a:r>
          </a:p>
          <a:p>
            <a:endParaRPr lang="en-US" dirty="0" smtClean="0"/>
          </a:p>
          <a:p>
            <a:r>
              <a:rPr lang="en-US" dirty="0" smtClean="0"/>
              <a:t>Integral form used to determine the catalyst weight in the absence of pressure drop</a:t>
            </a:r>
            <a:endParaRPr lang="ar-SA" dirty="0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016250" y="2895600"/>
          <a:ext cx="2089150" cy="688975"/>
        </p:xfrm>
        <a:graphic>
          <a:graphicData uri="http://schemas.openxmlformats.org/presentationml/2006/ole">
            <p:oleObj spid="_x0000_s38915" name="Equation" r:id="rId3" imgW="939600" imgH="39348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790825" y="5133975"/>
          <a:ext cx="3000375" cy="1190625"/>
        </p:xfrm>
        <a:graphic>
          <a:graphicData uri="http://schemas.openxmlformats.org/presentationml/2006/ole">
            <p:oleObj spid="_x0000_s38916" name="Equation" r:id="rId4" imgW="194292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Applications of the design equations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can size the reactor from the reaction rate,          as a function of conversion</a:t>
            </a:r>
          </a:p>
          <a:p>
            <a:r>
              <a:rPr lang="en-US" sz="2800" dirty="0" smtClean="0"/>
              <a:t>For the first order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For irreversible reactions of greater than zero order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For reversible reactions </a:t>
            </a:r>
            <a:endParaRPr lang="ar-SA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2819400"/>
          <a:ext cx="3373437" cy="457199"/>
        </p:xfrm>
        <a:graphic>
          <a:graphicData uri="http://schemas.openxmlformats.org/presentationml/2006/ole">
            <p:oleObj spid="_x0000_s15362" name="Equation" r:id="rId3" imgW="2323800" imgH="3682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29200" y="2667000"/>
          <a:ext cx="2286000" cy="755650"/>
        </p:xfrm>
        <a:graphic>
          <a:graphicData uri="http://schemas.openxmlformats.org/presentationml/2006/ole">
            <p:oleObj spid="_x0000_s15363" name="Equation" r:id="rId4" imgW="1282680" imgH="44424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524000" y="4038600"/>
          <a:ext cx="5105400" cy="838200"/>
        </p:xfrm>
        <a:graphic>
          <a:graphicData uri="http://schemas.openxmlformats.org/presentationml/2006/ole">
            <p:oleObj spid="_x0000_s15364" name="Equation" r:id="rId5" imgW="2666880" imgH="43164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676400" y="5562600"/>
          <a:ext cx="5486400" cy="914400"/>
        </p:xfrm>
        <a:graphic>
          <a:graphicData uri="http://schemas.openxmlformats.org/presentationml/2006/ole">
            <p:oleObj spid="_x0000_s15365" name="Equation" r:id="rId6" imgW="27939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Documents and Settings\mm\My Documents\My Scans\scan0021.tif"/>
          <p:cNvPicPr>
            <a:picLocks noChangeAspect="1" noChangeArrowheads="1"/>
          </p:cNvPicPr>
          <p:nvPr/>
        </p:nvPicPr>
        <p:blipFill>
          <a:blip r:embed="rId2" cstate="print"/>
          <a:srcRect t="18252" r="6895" b="5592"/>
          <a:stretch>
            <a:fillRect/>
          </a:stretch>
        </p:blipFill>
        <p:spPr bwMode="auto">
          <a:xfrm rot="16200000">
            <a:off x="1485900" y="-342900"/>
            <a:ext cx="6019800" cy="746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2.5 Reactors in series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For reactors in series where no side stream either fed or withdrawn, the conversion at point </a:t>
            </a:r>
            <a:r>
              <a:rPr lang="en-US" sz="2800" dirty="0" err="1" smtClean="0"/>
              <a:t>i</a:t>
            </a:r>
            <a:r>
              <a:rPr lang="en-US" sz="2800" dirty="0" smtClean="0"/>
              <a:t> is defined as  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molar flow rate at point </a:t>
            </a:r>
            <a:r>
              <a:rPr lang="en-US" sz="2800" dirty="0" err="1" smtClean="0"/>
              <a:t>i</a:t>
            </a:r>
            <a:r>
              <a:rPr lang="en-US" sz="2800" dirty="0" smtClean="0"/>
              <a:t> is given by</a:t>
            </a:r>
            <a:endParaRPr lang="ar-SA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209800"/>
          <a:ext cx="6096000" cy="990600"/>
        </p:xfrm>
        <a:graphic>
          <a:graphicData uri="http://schemas.openxmlformats.org/presentationml/2006/ole">
            <p:oleObj spid="_x0000_s39937" name="Equation" r:id="rId3" imgW="273024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71800" y="3962400"/>
          <a:ext cx="2971800" cy="533400"/>
        </p:xfrm>
        <a:graphic>
          <a:graphicData uri="http://schemas.openxmlformats.org/presentationml/2006/ole">
            <p:oleObj spid="_x0000_s39938" name="Equation" r:id="rId4" imgW="1091880" imgH="228600" progId="Equation.3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81000" y="5715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Direct Access Storage 7"/>
          <p:cNvSpPr/>
          <p:nvPr/>
        </p:nvSpPr>
        <p:spPr>
          <a:xfrm rot="10800000">
            <a:off x="990600" y="5257800"/>
            <a:ext cx="1295400" cy="838200"/>
          </a:xfrm>
          <a:prstGeom prst="flowChartMagneticDru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2" name="Elbow Connector 11"/>
          <p:cNvCxnSpPr/>
          <p:nvPr/>
        </p:nvCxnSpPr>
        <p:spPr>
          <a:xfrm flipV="1">
            <a:off x="2895600" y="4800600"/>
            <a:ext cx="1143000" cy="7620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Magnetic Disk 16"/>
          <p:cNvSpPr/>
          <p:nvPr/>
        </p:nvSpPr>
        <p:spPr>
          <a:xfrm>
            <a:off x="3657600" y="5257800"/>
            <a:ext cx="914400" cy="114300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Flowchart: Direct Access Storage 19"/>
          <p:cNvSpPr/>
          <p:nvPr/>
        </p:nvSpPr>
        <p:spPr>
          <a:xfrm rot="10800000">
            <a:off x="5638800" y="5486400"/>
            <a:ext cx="1295400" cy="685800"/>
          </a:xfrm>
          <a:prstGeom prst="flowChartMagneticDru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934200" y="579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86000" y="5562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810794" y="50284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7" idx="4"/>
            <a:endCxn id="20" idx="4"/>
          </p:cNvCxnSpPr>
          <p:nvPr/>
        </p:nvCxnSpPr>
        <p:spPr>
          <a:xfrm>
            <a:off x="4572000" y="58293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48768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A0</a:t>
            </a:r>
            <a:endParaRPr lang="ar-SA" baseline="-25000" dirty="0"/>
          </a:p>
        </p:txBody>
      </p:sp>
      <p:sp>
        <p:nvSpPr>
          <p:cNvPr id="38" name="Oval 37"/>
          <p:cNvSpPr/>
          <p:nvPr/>
        </p:nvSpPr>
        <p:spPr>
          <a:xfrm>
            <a:off x="2971800" y="5486400"/>
            <a:ext cx="228600" cy="228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Oval 38"/>
          <p:cNvSpPr/>
          <p:nvPr/>
        </p:nvSpPr>
        <p:spPr>
          <a:xfrm>
            <a:off x="5029200" y="5715000"/>
            <a:ext cx="228600" cy="228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Oval 39"/>
          <p:cNvSpPr/>
          <p:nvPr/>
        </p:nvSpPr>
        <p:spPr>
          <a:xfrm>
            <a:off x="7239000" y="5715000"/>
            <a:ext cx="228600" cy="228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TextBox 41"/>
          <p:cNvSpPr txBox="1"/>
          <p:nvPr/>
        </p:nvSpPr>
        <p:spPr>
          <a:xfrm>
            <a:off x="2819400" y="50292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A1</a:t>
            </a:r>
            <a:endParaRPr lang="ar-SA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876800" y="50292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A2</a:t>
            </a:r>
            <a:endParaRPr lang="ar-SA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315200" y="50292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A3</a:t>
            </a:r>
            <a:endParaRPr lang="ar-SA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2819400" y="6019800"/>
            <a:ext cx="533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=1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ar-SA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7239000" y="6096000"/>
            <a:ext cx="533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=3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ar-SA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4953000" y="6019800"/>
            <a:ext cx="533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=2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ar-SA" baseline="-25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2.5.1 CSTR in Series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dirty="0" smtClean="0"/>
              <a:t>For 2 CSTR in series</a:t>
            </a:r>
            <a:endParaRPr lang="ar-S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2514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1638300" y="2781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1219200" y="3048000"/>
            <a:ext cx="1219200" cy="182880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38400" y="4191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3010694" y="44569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Magnetic Disk 16"/>
          <p:cNvSpPr/>
          <p:nvPr/>
        </p:nvSpPr>
        <p:spPr>
          <a:xfrm>
            <a:off x="2514600" y="4724400"/>
            <a:ext cx="1295400" cy="152400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810000" y="5942012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Connector 19"/>
          <p:cNvSpPr/>
          <p:nvPr/>
        </p:nvSpPr>
        <p:spPr>
          <a:xfrm>
            <a:off x="2819400" y="4038600"/>
            <a:ext cx="228600" cy="2286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Flowchart: Connector 20"/>
          <p:cNvSpPr/>
          <p:nvPr/>
        </p:nvSpPr>
        <p:spPr>
          <a:xfrm>
            <a:off x="4191000" y="5791200"/>
            <a:ext cx="228600" cy="22860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371600" y="3200400"/>
            <a:ext cx="1524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781300" y="4762500"/>
            <a:ext cx="1524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981200" y="4114800"/>
            <a:ext cx="3048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Oval 26"/>
          <p:cNvSpPr/>
          <p:nvPr/>
        </p:nvSpPr>
        <p:spPr>
          <a:xfrm>
            <a:off x="1676400" y="4114800"/>
            <a:ext cx="3048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Oval 28"/>
          <p:cNvSpPr/>
          <p:nvPr/>
        </p:nvSpPr>
        <p:spPr>
          <a:xfrm>
            <a:off x="3048000" y="5638800"/>
            <a:ext cx="3048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Oval 29"/>
          <p:cNvSpPr/>
          <p:nvPr/>
        </p:nvSpPr>
        <p:spPr>
          <a:xfrm>
            <a:off x="3352800" y="5638800"/>
            <a:ext cx="3048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TextBox 31"/>
          <p:cNvSpPr txBox="1"/>
          <p:nvPr/>
        </p:nvSpPr>
        <p:spPr>
          <a:xfrm>
            <a:off x="685800" y="21336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A0</a:t>
            </a:r>
            <a:endParaRPr lang="ar-SA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2743200" y="35814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A1</a:t>
            </a:r>
            <a:endParaRPr lang="ar-SA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4419600" y="5410200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A2</a:t>
            </a:r>
            <a:endParaRPr lang="ar-SA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124200" y="3352800"/>
            <a:ext cx="533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=1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ar-SA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4876800" y="5334000"/>
            <a:ext cx="533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=2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ar-SA" baseline="-25000" dirty="0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3733800" y="2057400"/>
          <a:ext cx="2743200" cy="990600"/>
        </p:xfrm>
        <a:graphic>
          <a:graphicData uri="http://schemas.openxmlformats.org/presentationml/2006/ole">
            <p:oleObj spid="_x0000_s41986" name="Equation" r:id="rId3" imgW="1091880" imgH="482400" progId="Equation.3">
              <p:embed/>
            </p:oleObj>
          </a:graphicData>
        </a:graphic>
      </p:graphicFrame>
      <p:cxnSp>
        <p:nvCxnSpPr>
          <p:cNvPr id="39" name="Straight Arrow Connector 38"/>
          <p:cNvCxnSpPr/>
          <p:nvPr/>
        </p:nvCxnSpPr>
        <p:spPr>
          <a:xfrm rot="10800000" flipV="1">
            <a:off x="2438400" y="2743200"/>
            <a:ext cx="1143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676400" y="4343400"/>
            <a:ext cx="60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-r</a:t>
            </a:r>
            <a:r>
              <a:rPr lang="en-US" baseline="-25000" dirty="0" smtClean="0"/>
              <a:t>A1</a:t>
            </a:r>
            <a:endParaRPr lang="ar-SA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3048000" y="5802868"/>
            <a:ext cx="53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-r</a:t>
            </a:r>
            <a:r>
              <a:rPr lang="en-US" baseline="-25000" dirty="0" smtClean="0"/>
              <a:t>A2</a:t>
            </a:r>
            <a:endParaRPr lang="ar-SA" baseline="-25000" dirty="0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4267200" y="3352800"/>
          <a:ext cx="4724400" cy="1828800"/>
        </p:xfrm>
        <a:graphic>
          <a:graphicData uri="http://schemas.openxmlformats.org/presentationml/2006/ole">
            <p:oleObj spid="_x0000_s41987" name="Equation" r:id="rId4" imgW="2755800" imgH="888840" progId="Equation.3">
              <p:embed/>
            </p:oleObj>
          </a:graphicData>
        </a:graphic>
      </p:graphicFrame>
      <p:cxnSp>
        <p:nvCxnSpPr>
          <p:cNvPr id="44" name="Straight Arrow Connector 43"/>
          <p:cNvCxnSpPr/>
          <p:nvPr/>
        </p:nvCxnSpPr>
        <p:spPr>
          <a:xfrm rot="5400000">
            <a:off x="3467100" y="4152900"/>
            <a:ext cx="1143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mm\My Documents\My Scans\scan0021.tif"/>
          <p:cNvPicPr>
            <a:picLocks noChangeAspect="1" noChangeArrowheads="1"/>
          </p:cNvPicPr>
          <p:nvPr/>
        </p:nvPicPr>
        <p:blipFill>
          <a:blip r:embed="rId2" cstate="print"/>
          <a:srcRect l="7071" t="40615" r="56786" b="24622"/>
          <a:stretch>
            <a:fillRect/>
          </a:stretch>
        </p:blipFill>
        <p:spPr bwMode="auto">
          <a:xfrm rot="16200000">
            <a:off x="2171700" y="723900"/>
            <a:ext cx="4800600" cy="5029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3048000" y="4114800"/>
            <a:ext cx="1371600" cy="158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238103" y="3619103"/>
            <a:ext cx="25146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723606" y="3656806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4495800" y="2362200"/>
            <a:ext cx="1295400" cy="1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 smtClean="0"/>
              <a:t>Levenspiel</a:t>
            </a:r>
            <a:r>
              <a:rPr lang="en-US" dirty="0" smtClean="0"/>
              <a:t> CSTR Plot</a:t>
            </a:r>
            <a:r>
              <a:rPr lang="ar-SA" dirty="0" smtClean="0"/>
              <a:t/>
            </a:r>
            <a:br>
              <a:rPr lang="ar-SA" dirty="0" smtClean="0"/>
            </a:br>
            <a:endParaRPr lang="ar-SA" dirty="0"/>
          </a:p>
        </p:txBody>
      </p:sp>
      <p:sp>
        <p:nvSpPr>
          <p:cNvPr id="17" name="TextBox 16"/>
          <p:cNvSpPr txBox="1"/>
          <p:nvPr/>
        </p:nvSpPr>
        <p:spPr>
          <a:xfrm>
            <a:off x="1371600" y="4114800"/>
            <a:ext cx="1219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Volume </a:t>
            </a:r>
          </a:p>
          <a:p>
            <a:r>
              <a:rPr lang="en-US" dirty="0" smtClean="0"/>
              <a:t>of CSTR1</a:t>
            </a:r>
            <a:endParaRPr lang="ar-SA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667000" y="4343400"/>
            <a:ext cx="762000" cy="18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4200" y="1447800"/>
            <a:ext cx="1219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Volume </a:t>
            </a:r>
          </a:p>
          <a:p>
            <a:r>
              <a:rPr lang="en-US" dirty="0" smtClean="0"/>
              <a:t>of CSTR2</a:t>
            </a:r>
            <a:endParaRPr lang="ar-SA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962400" y="2209800"/>
            <a:ext cx="1143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4800" y="5562601"/>
            <a:ext cx="86106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For the same overall conversion, the total volume for 2 CSTRs in series is less than that required for one CSTR </a:t>
            </a:r>
            <a:endParaRPr lang="ar-SA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CSTR and PFR Comparison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PFR can be modeled with a large number of CSTRs in series. This concept can be used in</a:t>
            </a:r>
          </a:p>
          <a:p>
            <a:pPr lvl="1"/>
            <a:r>
              <a:rPr lang="en-US" sz="2400" dirty="0" smtClean="0"/>
              <a:t>Catalyst decay in packed bed reactors</a:t>
            </a:r>
          </a:p>
          <a:p>
            <a:pPr lvl="1"/>
            <a:r>
              <a:rPr lang="en-US" sz="2400" dirty="0" smtClean="0"/>
              <a:t>Transient heat effects in PFRs  </a:t>
            </a:r>
            <a:endParaRPr lang="ar-SA" sz="2400" dirty="0"/>
          </a:p>
        </p:txBody>
      </p:sp>
      <p:pic>
        <p:nvPicPr>
          <p:cNvPr id="4" name="Picture 5" descr="C:\Documents and Settings\mm\My Documents\My Scans\scan0021.tif"/>
          <p:cNvPicPr>
            <a:picLocks noChangeAspect="1" noChangeArrowheads="1"/>
          </p:cNvPicPr>
          <p:nvPr/>
        </p:nvPicPr>
        <p:blipFill>
          <a:blip r:embed="rId2" cstate="print"/>
          <a:srcRect l="7071" t="40615" r="56786" b="24622"/>
          <a:stretch>
            <a:fillRect/>
          </a:stretch>
        </p:blipFill>
        <p:spPr bwMode="auto">
          <a:xfrm rot="16200000">
            <a:off x="1333500" y="2781300"/>
            <a:ext cx="3810000" cy="4343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3047206" y="5181600"/>
            <a:ext cx="19819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475706" y="5905500"/>
            <a:ext cx="5341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2780506" y="5829300"/>
            <a:ext cx="6865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970609" y="5562203"/>
            <a:ext cx="12199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3390900" y="52197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4114800" y="4191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3581400" y="49530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3124200" y="54102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2743200" y="56388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1905000" y="57912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33600" y="4953000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endParaRPr lang="ar-SA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2743200" y="5105400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ar-SA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3200400" y="5029200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3</a:t>
            </a:r>
            <a:endParaRPr lang="ar-SA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3581400" y="4495800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4</a:t>
            </a:r>
            <a:endParaRPr lang="ar-SA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3657600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5</a:t>
            </a:r>
            <a:endParaRPr lang="ar-SA" baseline="-25000" dirty="0"/>
          </a:p>
        </p:txBody>
      </p:sp>
      <p:sp>
        <p:nvSpPr>
          <p:cNvPr id="50" name="Flowchart: Direct Access Storage 49"/>
          <p:cNvSpPr/>
          <p:nvPr/>
        </p:nvSpPr>
        <p:spPr>
          <a:xfrm>
            <a:off x="6248401" y="4191000"/>
            <a:ext cx="457200" cy="45720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1" name="Flowchart: Direct Access Storage 50"/>
          <p:cNvSpPr/>
          <p:nvPr/>
        </p:nvSpPr>
        <p:spPr>
          <a:xfrm>
            <a:off x="6781801" y="4191000"/>
            <a:ext cx="457200" cy="45720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2" name="Flowchart: Direct Access Storage 51"/>
          <p:cNvSpPr/>
          <p:nvPr/>
        </p:nvSpPr>
        <p:spPr>
          <a:xfrm>
            <a:off x="7315200" y="4191000"/>
            <a:ext cx="457200" cy="45720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3" name="Flowchart: Direct Access Storage 52"/>
          <p:cNvSpPr/>
          <p:nvPr/>
        </p:nvSpPr>
        <p:spPr>
          <a:xfrm>
            <a:off x="7848600" y="4191000"/>
            <a:ext cx="457200" cy="45720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4" name="Flowchart: Direct Access Storage 53"/>
          <p:cNvSpPr/>
          <p:nvPr/>
        </p:nvSpPr>
        <p:spPr>
          <a:xfrm>
            <a:off x="5638801" y="4191000"/>
            <a:ext cx="457200" cy="45720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ar-SA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endCxn id="54" idx="1"/>
          </p:cNvCxnSpPr>
          <p:nvPr/>
        </p:nvCxnSpPr>
        <p:spPr>
          <a:xfrm>
            <a:off x="5257800" y="4419600"/>
            <a:ext cx="38100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305800" y="4419600"/>
            <a:ext cx="38100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Magnetic Disk 57"/>
          <p:cNvSpPr/>
          <p:nvPr/>
        </p:nvSpPr>
        <p:spPr>
          <a:xfrm>
            <a:off x="5410200" y="5562600"/>
            <a:ext cx="381000" cy="5334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59" name="Flowchart: Magnetic Disk 58"/>
          <p:cNvSpPr/>
          <p:nvPr/>
        </p:nvSpPr>
        <p:spPr>
          <a:xfrm>
            <a:off x="6248400" y="5562600"/>
            <a:ext cx="381000" cy="5334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60" name="Flowchart: Magnetic Disk 59"/>
          <p:cNvSpPr/>
          <p:nvPr/>
        </p:nvSpPr>
        <p:spPr>
          <a:xfrm>
            <a:off x="7010400" y="5562600"/>
            <a:ext cx="381000" cy="5334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61" name="Flowchart: Magnetic Disk 60"/>
          <p:cNvSpPr/>
          <p:nvPr/>
        </p:nvSpPr>
        <p:spPr>
          <a:xfrm>
            <a:off x="7772400" y="5562600"/>
            <a:ext cx="381000" cy="5334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62" name="Flowchart: Magnetic Disk 61"/>
          <p:cNvSpPr/>
          <p:nvPr/>
        </p:nvSpPr>
        <p:spPr>
          <a:xfrm>
            <a:off x="8534400" y="5562600"/>
            <a:ext cx="381000" cy="5334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ar-SA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257800" y="5257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5400000">
            <a:off x="5372497" y="5447903"/>
            <a:ext cx="3817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/>
          <p:nvPr/>
        </p:nvCxnSpPr>
        <p:spPr>
          <a:xfrm rot="5400000">
            <a:off x="5715000" y="5486400"/>
            <a:ext cx="685800" cy="228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172200" y="5257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>
            <a:off x="6286897" y="5447903"/>
            <a:ext cx="3817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91200" y="5942012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15399" y="5865812"/>
            <a:ext cx="38100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/>
          <p:nvPr/>
        </p:nvCxnSpPr>
        <p:spPr>
          <a:xfrm rot="5400000">
            <a:off x="7238999" y="5486400"/>
            <a:ext cx="685800" cy="228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/>
          <p:nvPr/>
        </p:nvCxnSpPr>
        <p:spPr>
          <a:xfrm rot="5400000">
            <a:off x="6591300" y="5448300"/>
            <a:ext cx="609600" cy="228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/>
          <p:nvPr/>
        </p:nvCxnSpPr>
        <p:spPr>
          <a:xfrm rot="5400000">
            <a:off x="8077200" y="5486400"/>
            <a:ext cx="685800" cy="2286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010400" y="52578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696200" y="5257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534400" y="5257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>
            <a:off x="7048897" y="5447903"/>
            <a:ext cx="3817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7809308" y="5447903"/>
            <a:ext cx="3817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5400000">
            <a:off x="8571309" y="5447903"/>
            <a:ext cx="3817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629400" y="5865812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391400" y="5943600"/>
            <a:ext cx="7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153400" y="5943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42" name="Object 2"/>
          <p:cNvGraphicFramePr>
            <a:graphicFrameLocks noChangeAspect="1"/>
          </p:cNvGraphicFramePr>
          <p:nvPr/>
        </p:nvGraphicFramePr>
        <p:xfrm>
          <a:off x="804863" y="1219200"/>
          <a:ext cx="7713662" cy="5227638"/>
        </p:xfrm>
        <a:graphic>
          <a:graphicData uri="http://schemas.openxmlformats.org/presentationml/2006/ole">
            <p:oleObj spid="_x0000_s1026" name="Photo Editor Photo" r:id="rId3" imgW="7714286" imgH="5380952" progId="">
              <p:embed/>
            </p:oleObj>
          </a:graphicData>
        </a:graphic>
      </p:graphicFrame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685800" y="265113"/>
            <a:ext cx="777240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b="0">
                <a:solidFill>
                  <a:srgbClr val="2F8B20"/>
                </a:solidFill>
              </a:rPr>
              <a:t>Reactor Mole Balance Summary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chapter the general mole balance was derived for different reactors</a:t>
            </a:r>
          </a:p>
          <a:p>
            <a:r>
              <a:rPr lang="en-US" dirty="0" smtClean="0"/>
              <a:t>In this chapter, these equations are used to size CSTR and PFR using “Conversion”</a:t>
            </a:r>
          </a:p>
          <a:p>
            <a:r>
              <a:rPr lang="en-US" dirty="0" smtClean="0"/>
              <a:t>Value and overall conversion of CSTR and PFR arranged in series   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2.1 Definition of Conversion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Conversion is the number of moles of reactant A (limiting reactant) that has been reacted per mole of A fed to the system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irreversible X</a:t>
            </a:r>
            <a:r>
              <a:rPr lang="en-US" baseline="-25000" dirty="0" smtClean="0"/>
              <a:t>A</a:t>
            </a:r>
            <a:r>
              <a:rPr lang="en-US" dirty="0" smtClean="0"/>
              <a:t>=1   complete conversion</a:t>
            </a:r>
          </a:p>
          <a:p>
            <a:r>
              <a:rPr lang="en-US" dirty="0" smtClean="0"/>
              <a:t>For reversible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max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e</a:t>
            </a:r>
            <a:r>
              <a:rPr lang="en-US" dirty="0" smtClean="0"/>
              <a:t> equilibrium conversion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2895600"/>
          <a:ext cx="3810000" cy="990600"/>
        </p:xfrm>
        <a:graphic>
          <a:graphicData uri="http://schemas.openxmlformats.org/presentationml/2006/ole">
            <p:oleObj spid="_x0000_s16386" name="Equation" r:id="rId3" imgW="15490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2.2 Batch Reactor Design Equation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After time t, the number of moles of A remaining is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	 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            differential form</a:t>
            </a:r>
          </a:p>
          <a:p>
            <a:endParaRPr lang="en-US" sz="2800" dirty="0" smtClean="0"/>
          </a:p>
          <a:p>
            <a:r>
              <a:rPr lang="en-US" sz="2800" dirty="0" smtClean="0"/>
              <a:t>Batch reactor design equation used for reaction rate data analysis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           </a:t>
            </a:r>
          </a:p>
          <a:p>
            <a:pPr>
              <a:buNone/>
            </a:pPr>
            <a:r>
              <a:rPr lang="en-US" sz="2800" dirty="0" smtClean="0"/>
              <a:t>                                                                       Integral form </a:t>
            </a:r>
          </a:p>
          <a:p>
            <a:endParaRPr lang="en-US" sz="2800" dirty="0" smtClean="0"/>
          </a:p>
          <a:p>
            <a:r>
              <a:rPr lang="en-US" sz="2800" dirty="0" smtClean="0"/>
              <a:t>This equation gives the time required to achieve a specified conversion X</a:t>
            </a:r>
          </a:p>
          <a:p>
            <a:r>
              <a:rPr lang="en-US" sz="2800" dirty="0" smtClean="0"/>
              <a:t>The longer the reactants are left in the reactor, the greater the conversion  </a:t>
            </a:r>
            <a:endParaRPr lang="ar-SA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66800" y="1447800"/>
          <a:ext cx="4038600" cy="1828800"/>
        </p:xfrm>
        <a:graphic>
          <a:graphicData uri="http://schemas.openxmlformats.org/presentationml/2006/ole">
            <p:oleObj spid="_x0000_s17410" name="Equation" r:id="rId3" imgW="2654280" imgH="104112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600" y="4267200"/>
          <a:ext cx="3276600" cy="787400"/>
        </p:xfrm>
        <a:graphic>
          <a:graphicData uri="http://schemas.openxmlformats.org/presentationml/2006/ole">
            <p:oleObj spid="_x0000_s17411" name="Equation" r:id="rId4" imgW="2070000" imgH="482400" progId="Equation.3">
              <p:embed/>
            </p:oleObj>
          </a:graphicData>
        </a:graphic>
      </p:graphicFrame>
      <p:sp>
        <p:nvSpPr>
          <p:cNvPr id="6" name="Can 5"/>
          <p:cNvSpPr/>
          <p:nvPr/>
        </p:nvSpPr>
        <p:spPr>
          <a:xfrm>
            <a:off x="7162800" y="1676400"/>
            <a:ext cx="1066800" cy="129540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124700" y="1714500"/>
            <a:ext cx="1447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696200" y="2514600"/>
            <a:ext cx="3810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Oval 9"/>
          <p:cNvSpPr/>
          <p:nvPr/>
        </p:nvSpPr>
        <p:spPr>
          <a:xfrm>
            <a:off x="7315200" y="2514600"/>
            <a:ext cx="3810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2.3 Design equation for flow reactor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Mole balance for reactant A around the reactor</a:t>
            </a:r>
          </a:p>
          <a:p>
            <a:r>
              <a:rPr lang="en-US" dirty="0" smtClean="0"/>
              <a:t>In liquid phase C</a:t>
            </a:r>
            <a:r>
              <a:rPr lang="en-US" baseline="-25000" dirty="0" smtClean="0"/>
              <a:t>A0</a:t>
            </a:r>
            <a:r>
              <a:rPr lang="en-US" dirty="0" smtClean="0"/>
              <a:t> is the solution </a:t>
            </a:r>
            <a:r>
              <a:rPr lang="en-US" dirty="0" err="1" smtClean="0"/>
              <a:t>molarity</a:t>
            </a:r>
            <a:r>
              <a:rPr lang="en-US" dirty="0" smtClean="0"/>
              <a:t> (moles/volume)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gas phase 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3276600"/>
          <a:ext cx="3124200" cy="1752600"/>
        </p:xfrm>
        <a:graphic>
          <a:graphicData uri="http://schemas.openxmlformats.org/presentationml/2006/ole">
            <p:oleObj spid="_x0000_s33794" name="Equation" r:id="rId3" imgW="1384200" imgH="8632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76600" y="5181600"/>
          <a:ext cx="4038600" cy="838200"/>
        </p:xfrm>
        <a:graphic>
          <a:graphicData uri="http://schemas.openxmlformats.org/presentationml/2006/ole">
            <p:oleObj spid="_x0000_s33795" name="Equation" r:id="rId4" imgW="215892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CSTR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mole balance for CSTR yields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This equation calculates the CSTR volume necessary to achieve a specified conversion X</a:t>
            </a:r>
          </a:p>
          <a:p>
            <a:r>
              <a:rPr lang="en-US" sz="2800" dirty="0" smtClean="0"/>
              <a:t>Because of perfect mixing, the exit </a:t>
            </a:r>
            <a:r>
              <a:rPr lang="en-US" sz="2800" dirty="0" err="1" smtClean="0"/>
              <a:t>conc</a:t>
            </a:r>
            <a:r>
              <a:rPr lang="en-US" sz="2800" dirty="0" smtClean="0"/>
              <a:t> is identical to the </a:t>
            </a:r>
            <a:r>
              <a:rPr lang="en-US" sz="2800" dirty="0" err="1" smtClean="0"/>
              <a:t>conc</a:t>
            </a:r>
            <a:r>
              <a:rPr lang="en-US" sz="2800" dirty="0" smtClean="0"/>
              <a:t> inside the reactor and the reaction rate is evaluated at the exit conditions    </a:t>
            </a:r>
            <a:endParaRPr lang="ar-SA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1752600"/>
          <a:ext cx="3733800" cy="2286000"/>
        </p:xfrm>
        <a:graphic>
          <a:graphicData uri="http://schemas.openxmlformats.org/presentationml/2006/ole">
            <p:oleObj spid="_x0000_s34818" name="Equation" r:id="rId4" imgW="1955520" imgH="888840" progId="Equation.3">
              <p:embed/>
            </p:oleObj>
          </a:graphicData>
        </a:graphic>
      </p:graphicFrame>
      <p:sp>
        <p:nvSpPr>
          <p:cNvPr id="5" name="Flowchart: Magnetic Disk 4"/>
          <p:cNvSpPr/>
          <p:nvPr/>
        </p:nvSpPr>
        <p:spPr>
          <a:xfrm>
            <a:off x="6629400" y="1905000"/>
            <a:ext cx="1371600" cy="175260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7" name="Straight Connector 6"/>
          <p:cNvCxnSpPr/>
          <p:nvPr/>
        </p:nvCxnSpPr>
        <p:spPr>
          <a:xfrm>
            <a:off x="6629400" y="17526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7124700" y="20185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001000" y="3276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6800850" y="1962150"/>
            <a:ext cx="16383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858000" y="3048000"/>
            <a:ext cx="5334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Oval 14"/>
          <p:cNvSpPr/>
          <p:nvPr/>
        </p:nvSpPr>
        <p:spPr>
          <a:xfrm>
            <a:off x="7391400" y="3048000"/>
            <a:ext cx="533400" cy="228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TextBox 16"/>
          <p:cNvSpPr txBox="1"/>
          <p:nvPr/>
        </p:nvSpPr>
        <p:spPr>
          <a:xfrm>
            <a:off x="6705600" y="1219200"/>
            <a:ext cx="533400" cy="3810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A0</a:t>
            </a:r>
            <a:endParaRPr lang="ar-SA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8229600" y="2895600"/>
            <a:ext cx="60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A</a:t>
            </a:r>
            <a:endParaRPr lang="ar-SA" baseline="-25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Levenspiel</a:t>
            </a:r>
            <a:r>
              <a:rPr lang="en-US" dirty="0" smtClean="0"/>
              <a:t> CSTR Plot</a:t>
            </a:r>
            <a:endParaRPr lang="ar-SA" dirty="0"/>
          </a:p>
        </p:txBody>
      </p:sp>
      <p:pic>
        <p:nvPicPr>
          <p:cNvPr id="4" name="Picture 5" descr="C:\Documents and Settings\mm\My Documents\My Scans\scan0021.tif"/>
          <p:cNvPicPr>
            <a:picLocks noChangeAspect="1" noChangeArrowheads="1"/>
          </p:cNvPicPr>
          <p:nvPr/>
        </p:nvPicPr>
        <p:blipFill>
          <a:blip r:embed="rId2" cstate="print"/>
          <a:srcRect l="7071" t="40367" r="55804" b="23940"/>
          <a:stretch>
            <a:fillRect/>
          </a:stretch>
        </p:blipFill>
        <p:spPr bwMode="auto">
          <a:xfrm rot="16200000">
            <a:off x="2019300" y="1333500"/>
            <a:ext cx="4800600" cy="48768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3048000" y="4189412"/>
            <a:ext cx="19812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4420394" y="4723606"/>
            <a:ext cx="12192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4191000"/>
            <a:ext cx="1905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Volume =</a:t>
            </a:r>
          </a:p>
          <a:p>
            <a:r>
              <a:rPr lang="en-US" dirty="0" smtClean="0"/>
              <a:t>Area of rectangle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2.3.2 Tubular Flow Reactor (PFR)</a:t>
            </a:r>
            <a:endParaRPr lang="ar-S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 gradient change in T, CA &amp; -Ra</a:t>
            </a:r>
          </a:p>
          <a:p>
            <a:r>
              <a:rPr lang="en-US" sz="2800" dirty="0" smtClean="0"/>
              <a:t>The reactants are consumed as they enter and flow axially down the reactor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              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                  Differential form                                       	                        		of design for PFR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                Integral form</a:t>
            </a:r>
          </a:p>
          <a:p>
            <a:r>
              <a:rPr lang="en-US" sz="2800" dirty="0" smtClean="0"/>
              <a:t>used to calculate volume required to achieve specified conversion X</a:t>
            </a:r>
            <a:endParaRPr lang="ar-SA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2362200"/>
          <a:ext cx="3048000" cy="2133600"/>
        </p:xfrm>
        <a:graphic>
          <a:graphicData uri="http://schemas.openxmlformats.org/presentationml/2006/ole">
            <p:oleObj spid="_x0000_s32769" name="Equation" r:id="rId3" imgW="1371600" imgH="12189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4724400"/>
          <a:ext cx="2667000" cy="838200"/>
        </p:xfrm>
        <a:graphic>
          <a:graphicData uri="http://schemas.openxmlformats.org/presentationml/2006/ole">
            <p:oleObj spid="_x0000_s32770" name="Equation" r:id="rId4" imgW="1726920" imgH="482400" progId="Equation.3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791200" y="25908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7400" y="32004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7696200" y="2590800"/>
            <a:ext cx="152400" cy="621890"/>
          </a:xfrm>
          <a:custGeom>
            <a:avLst/>
            <a:gdLst>
              <a:gd name="connsiteX0" fmla="*/ 9832 w 378541"/>
              <a:gd name="connsiteY0" fmla="*/ 0 h 1752600"/>
              <a:gd name="connsiteX1" fmla="*/ 378541 w 378541"/>
              <a:gd name="connsiteY1" fmla="*/ 324464 h 1752600"/>
              <a:gd name="connsiteX2" fmla="*/ 9832 w 378541"/>
              <a:gd name="connsiteY2" fmla="*/ 1032387 h 1752600"/>
              <a:gd name="connsiteX3" fmla="*/ 319548 w 378541"/>
              <a:gd name="connsiteY3" fmla="*/ 1651819 h 1752600"/>
              <a:gd name="connsiteX4" fmla="*/ 304800 w 378541"/>
              <a:gd name="connsiteY4" fmla="*/ 1637071 h 1752600"/>
              <a:gd name="connsiteX5" fmla="*/ 290051 w 378541"/>
              <a:gd name="connsiteY5" fmla="*/ 1651819 h 1752600"/>
              <a:gd name="connsiteX6" fmla="*/ 275303 w 378541"/>
              <a:gd name="connsiteY6" fmla="*/ 1666567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8541" h="1752600">
                <a:moveTo>
                  <a:pt x="9832" y="0"/>
                </a:moveTo>
                <a:cubicBezTo>
                  <a:pt x="194186" y="76200"/>
                  <a:pt x="378541" y="152400"/>
                  <a:pt x="378541" y="324464"/>
                </a:cubicBezTo>
                <a:cubicBezTo>
                  <a:pt x="378541" y="496528"/>
                  <a:pt x="19664" y="811161"/>
                  <a:pt x="9832" y="1032387"/>
                </a:cubicBezTo>
                <a:cubicBezTo>
                  <a:pt x="0" y="1253613"/>
                  <a:pt x="270387" y="1551038"/>
                  <a:pt x="319548" y="1651819"/>
                </a:cubicBezTo>
                <a:cubicBezTo>
                  <a:pt x="368709" y="1752600"/>
                  <a:pt x="309716" y="1637071"/>
                  <a:pt x="304800" y="1637071"/>
                </a:cubicBezTo>
                <a:cubicBezTo>
                  <a:pt x="299884" y="1637071"/>
                  <a:pt x="290051" y="1651819"/>
                  <a:pt x="290051" y="1651819"/>
                </a:cubicBezTo>
                <a:lnTo>
                  <a:pt x="275303" y="166656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Arc 24"/>
          <p:cNvSpPr/>
          <p:nvPr/>
        </p:nvSpPr>
        <p:spPr>
          <a:xfrm rot="3038918">
            <a:off x="7332764" y="2730218"/>
            <a:ext cx="589234" cy="48316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Freeform 25"/>
          <p:cNvSpPr/>
          <p:nvPr/>
        </p:nvSpPr>
        <p:spPr>
          <a:xfrm rot="11045863">
            <a:off x="5693414" y="2597024"/>
            <a:ext cx="195568" cy="597150"/>
          </a:xfrm>
          <a:custGeom>
            <a:avLst/>
            <a:gdLst>
              <a:gd name="connsiteX0" fmla="*/ 9832 w 378541"/>
              <a:gd name="connsiteY0" fmla="*/ 0 h 1752600"/>
              <a:gd name="connsiteX1" fmla="*/ 378541 w 378541"/>
              <a:gd name="connsiteY1" fmla="*/ 324464 h 1752600"/>
              <a:gd name="connsiteX2" fmla="*/ 9832 w 378541"/>
              <a:gd name="connsiteY2" fmla="*/ 1032387 h 1752600"/>
              <a:gd name="connsiteX3" fmla="*/ 319548 w 378541"/>
              <a:gd name="connsiteY3" fmla="*/ 1651819 h 1752600"/>
              <a:gd name="connsiteX4" fmla="*/ 304800 w 378541"/>
              <a:gd name="connsiteY4" fmla="*/ 1637071 h 1752600"/>
              <a:gd name="connsiteX5" fmla="*/ 290051 w 378541"/>
              <a:gd name="connsiteY5" fmla="*/ 1651819 h 1752600"/>
              <a:gd name="connsiteX6" fmla="*/ 275303 w 378541"/>
              <a:gd name="connsiteY6" fmla="*/ 1666567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8541" h="1752600">
                <a:moveTo>
                  <a:pt x="9832" y="0"/>
                </a:moveTo>
                <a:cubicBezTo>
                  <a:pt x="194186" y="76200"/>
                  <a:pt x="378541" y="152400"/>
                  <a:pt x="378541" y="324464"/>
                </a:cubicBezTo>
                <a:cubicBezTo>
                  <a:pt x="378541" y="496528"/>
                  <a:pt x="19664" y="811161"/>
                  <a:pt x="9832" y="1032387"/>
                </a:cubicBezTo>
                <a:cubicBezTo>
                  <a:pt x="0" y="1253613"/>
                  <a:pt x="270387" y="1551038"/>
                  <a:pt x="319548" y="1651819"/>
                </a:cubicBezTo>
                <a:cubicBezTo>
                  <a:pt x="368709" y="1752600"/>
                  <a:pt x="309716" y="1637071"/>
                  <a:pt x="304800" y="1637071"/>
                </a:cubicBezTo>
                <a:cubicBezTo>
                  <a:pt x="299884" y="1637071"/>
                  <a:pt x="290051" y="1651819"/>
                  <a:pt x="290051" y="1651819"/>
                </a:cubicBezTo>
                <a:lnTo>
                  <a:pt x="275303" y="166656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Arc 26"/>
          <p:cNvSpPr/>
          <p:nvPr/>
        </p:nvSpPr>
        <p:spPr>
          <a:xfrm rot="13859983">
            <a:off x="5641138" y="2577811"/>
            <a:ext cx="589234" cy="48316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81600" y="2819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772400" y="2895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Levenspiel</a:t>
            </a:r>
            <a:r>
              <a:rPr lang="en-US" dirty="0" smtClean="0"/>
              <a:t> PFR Plot</a:t>
            </a:r>
            <a:endParaRPr lang="ar-SA" dirty="0"/>
          </a:p>
        </p:txBody>
      </p:sp>
      <p:pic>
        <p:nvPicPr>
          <p:cNvPr id="4" name="Picture 5" descr="C:\Documents and Settings\mm\My Documents\My Scans\scan0021.tif"/>
          <p:cNvPicPr>
            <a:picLocks noChangeAspect="1" noChangeArrowheads="1"/>
          </p:cNvPicPr>
          <p:nvPr/>
        </p:nvPicPr>
        <p:blipFill>
          <a:blip r:embed="rId2" cstate="print"/>
          <a:srcRect l="7071" t="35348" r="55215" b="17248"/>
          <a:stretch>
            <a:fillRect/>
          </a:stretch>
        </p:blipFill>
        <p:spPr bwMode="auto">
          <a:xfrm rot="16200000">
            <a:off x="2095500" y="495300"/>
            <a:ext cx="4876800" cy="64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cxnSp>
        <p:nvCxnSpPr>
          <p:cNvPr id="12" name="Straight Connector 11"/>
          <p:cNvCxnSpPr/>
          <p:nvPr/>
        </p:nvCxnSpPr>
        <p:spPr>
          <a:xfrm rot="5400000" flipH="1" flipV="1">
            <a:off x="4382294" y="4761706"/>
            <a:ext cx="1295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600" y="4343400"/>
            <a:ext cx="2133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dirty="0" smtClean="0"/>
              <a:t>Volume=</a:t>
            </a:r>
          </a:p>
          <a:p>
            <a:r>
              <a:rPr lang="en-US" dirty="0" smtClean="0"/>
              <a:t>area under the curve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456</Words>
  <Application>Microsoft Office PowerPoint</Application>
  <PresentationFormat>On-screen Show (4:3)</PresentationFormat>
  <Paragraphs>128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Equation</vt:lpstr>
      <vt:lpstr>Photo Editor Photo</vt:lpstr>
      <vt:lpstr>Chapter 2</vt:lpstr>
      <vt:lpstr>Overview</vt:lpstr>
      <vt:lpstr>2.1 Definition of Conversion</vt:lpstr>
      <vt:lpstr>2.2 Batch Reactor Design Equation</vt:lpstr>
      <vt:lpstr>2.3 Design equation for flow reactor</vt:lpstr>
      <vt:lpstr>CSTR</vt:lpstr>
      <vt:lpstr>Levenspiel CSTR Plot</vt:lpstr>
      <vt:lpstr>2.3.2 Tubular Flow Reactor (PFR)</vt:lpstr>
      <vt:lpstr>Levenspiel PFR Plot</vt:lpstr>
      <vt:lpstr>2.3.3 Packed Bed Reactor</vt:lpstr>
      <vt:lpstr>Applications of the design equations</vt:lpstr>
      <vt:lpstr>Slide 12</vt:lpstr>
      <vt:lpstr>2.5 Reactors in series</vt:lpstr>
      <vt:lpstr>2.5.1 CSTR in Series</vt:lpstr>
      <vt:lpstr>Levenspiel CSTR Plot </vt:lpstr>
      <vt:lpstr>CSTR and PFR Comparison</vt:lpstr>
      <vt:lpstr>Slide 17</vt:lpstr>
    </vt:vector>
  </TitlesOfParts>
  <Company>KAU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Hsham Ba-Mufleh</dc:creator>
  <cp:lastModifiedBy> </cp:lastModifiedBy>
  <cp:revision>24</cp:revision>
  <dcterms:created xsi:type="dcterms:W3CDTF">2008-11-04T14:36:11Z</dcterms:created>
  <dcterms:modified xsi:type="dcterms:W3CDTF">2009-10-17T16:08:16Z</dcterms:modified>
</cp:coreProperties>
</file>