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61" r:id="rId7"/>
    <p:sldId id="262" r:id="rId8"/>
    <p:sldId id="260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49F-6806-43E5-8F0A-623DA70D1B50}" type="datetimeFigureOut">
              <a:rPr lang="en-US" smtClean="0"/>
              <a:pPr/>
              <a:t>10/25/2009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DA22-40FB-4BB6-A81B-15D703E25D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49F-6806-43E5-8F0A-623DA70D1B50}" type="datetimeFigureOut">
              <a:rPr lang="en-US" smtClean="0"/>
              <a:pPr/>
              <a:t>10/25/2009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DA22-40FB-4BB6-A81B-15D703E25D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49F-6806-43E5-8F0A-623DA70D1B50}" type="datetimeFigureOut">
              <a:rPr lang="en-US" smtClean="0"/>
              <a:pPr/>
              <a:t>10/25/2009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DA22-40FB-4BB6-A81B-15D703E25D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49F-6806-43E5-8F0A-623DA70D1B50}" type="datetimeFigureOut">
              <a:rPr lang="en-US" smtClean="0"/>
              <a:pPr/>
              <a:t>10/25/2009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DA22-40FB-4BB6-A81B-15D703E25D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49F-6806-43E5-8F0A-623DA70D1B50}" type="datetimeFigureOut">
              <a:rPr lang="en-US" smtClean="0"/>
              <a:pPr/>
              <a:t>10/25/2009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DA22-40FB-4BB6-A81B-15D703E25D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49F-6806-43E5-8F0A-623DA70D1B50}" type="datetimeFigureOut">
              <a:rPr lang="en-US" smtClean="0"/>
              <a:pPr/>
              <a:t>10/25/2009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DA22-40FB-4BB6-A81B-15D703E25D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49F-6806-43E5-8F0A-623DA70D1B50}" type="datetimeFigureOut">
              <a:rPr lang="en-US" smtClean="0"/>
              <a:pPr/>
              <a:t>10/25/2009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DA22-40FB-4BB6-A81B-15D703E25D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49F-6806-43E5-8F0A-623DA70D1B50}" type="datetimeFigureOut">
              <a:rPr lang="en-US" smtClean="0"/>
              <a:pPr/>
              <a:t>10/25/2009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DA22-40FB-4BB6-A81B-15D703E25D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49F-6806-43E5-8F0A-623DA70D1B50}" type="datetimeFigureOut">
              <a:rPr lang="en-US" smtClean="0"/>
              <a:pPr/>
              <a:t>10/25/2009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DA22-40FB-4BB6-A81B-15D703E25D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49F-6806-43E5-8F0A-623DA70D1B50}" type="datetimeFigureOut">
              <a:rPr lang="en-US" smtClean="0"/>
              <a:pPr/>
              <a:t>10/25/2009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DA22-40FB-4BB6-A81B-15D703E25D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49F-6806-43E5-8F0A-623DA70D1B50}" type="datetimeFigureOut">
              <a:rPr lang="en-US" smtClean="0"/>
              <a:pPr/>
              <a:t>10/25/2009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DA22-40FB-4BB6-A81B-15D703E25D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D649F-6806-43E5-8F0A-623DA70D1B50}" type="datetimeFigureOut">
              <a:rPr lang="en-US" smtClean="0"/>
              <a:pPr/>
              <a:t>10/25/2009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CDA22-40FB-4BB6-A81B-15D703E25D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tiff"/><Relationship Id="rId2" Type="http://schemas.openxmlformats.org/officeDocument/2006/relationships/image" Target="../media/image23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tiff"/><Relationship Id="rId5" Type="http://schemas.openxmlformats.org/officeDocument/2006/relationships/image" Target="../media/image16.tiff"/><Relationship Id="rId4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9.tif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Isothermal Reactor Design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4.4 Tubular Reactors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2</a:t>
            </a:r>
            <a:r>
              <a:rPr lang="en-US" baseline="30000" dirty="0" smtClean="0"/>
              <a:t>nd</a:t>
            </a:r>
            <a:r>
              <a:rPr lang="en-US" dirty="0" smtClean="0"/>
              <a:t> order reaction in PFR</a:t>
            </a:r>
          </a:p>
          <a:p>
            <a:pPr>
              <a:buNone/>
            </a:pPr>
            <a:r>
              <a:rPr lang="en-US" dirty="0" smtClean="0"/>
              <a:t>For liquid phase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For constant T and P gas phase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73400" y="2590800"/>
          <a:ext cx="3784600" cy="1447800"/>
        </p:xfrm>
        <a:graphic>
          <a:graphicData uri="http://schemas.openxmlformats.org/presentationml/2006/ole">
            <p:oleObj spid="_x0000_s22530" name="Equation" r:id="rId3" imgW="2997000" imgH="9144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971800" y="4724400"/>
          <a:ext cx="4419600" cy="1447800"/>
        </p:xfrm>
        <a:graphic>
          <a:graphicData uri="http://schemas.openxmlformats.org/presentationml/2006/ole">
            <p:oleObj spid="_x0000_s22531" name="Equation" r:id="rId4" imgW="3035160" imgH="96516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dirty="0" smtClean="0"/>
              <a:t>Three reaction types	</a:t>
            </a:r>
            <a:r>
              <a:rPr lang="en-US" dirty="0" err="1" smtClean="0"/>
              <a:t>A→nB</a:t>
            </a:r>
            <a:endParaRPr lang="en-US" dirty="0" smtClean="0"/>
          </a:p>
          <a:p>
            <a:pPr lvl="1"/>
            <a:r>
              <a:rPr lang="en-US" dirty="0" smtClean="0"/>
              <a:t> n&lt;1, </a:t>
            </a:r>
            <a:r>
              <a:rPr lang="el-GR" dirty="0" smtClean="0"/>
              <a:t>ε</a:t>
            </a:r>
            <a:r>
              <a:rPr lang="en-US" dirty="0" smtClean="0"/>
              <a:t>&lt;0 (δ&lt;0) → </a:t>
            </a:r>
            <a:r>
              <a:rPr lang="el-GR" dirty="0" smtClean="0"/>
              <a:t>ν↓</a:t>
            </a:r>
            <a:r>
              <a:rPr lang="en-US" dirty="0" smtClean="0"/>
              <a:t>, the molecules will spend longer time and ↑X than if v=v0</a:t>
            </a:r>
          </a:p>
          <a:p>
            <a:pPr lvl="1"/>
            <a:r>
              <a:rPr lang="en-US" dirty="0" smtClean="0"/>
              <a:t> n&gt;1, </a:t>
            </a:r>
            <a:r>
              <a:rPr lang="el-GR" dirty="0" smtClean="0"/>
              <a:t>ε</a:t>
            </a:r>
            <a:r>
              <a:rPr lang="en-US" dirty="0" smtClean="0"/>
              <a:t>&gt;0 (δ&gt;0) </a:t>
            </a:r>
            <a:r>
              <a:rPr lang="el-GR" dirty="0" smtClean="0"/>
              <a:t>ν</a:t>
            </a:r>
            <a:r>
              <a:rPr lang="en-US" dirty="0" smtClean="0"/>
              <a:t> ↑, the molecules will spend less time and </a:t>
            </a:r>
            <a:r>
              <a:rPr lang="el-GR" dirty="0" smtClean="0"/>
              <a:t>↓ </a:t>
            </a:r>
            <a:r>
              <a:rPr lang="en-US" dirty="0" smtClean="0"/>
              <a:t>X than if v=v0</a:t>
            </a:r>
          </a:p>
          <a:p>
            <a:pPr lvl="1"/>
            <a:r>
              <a:rPr lang="en-US" dirty="0" smtClean="0"/>
              <a:t> n=1, </a:t>
            </a:r>
            <a:r>
              <a:rPr lang="el-GR" dirty="0" smtClean="0"/>
              <a:t>ε</a:t>
            </a:r>
            <a:r>
              <a:rPr lang="en-US" dirty="0" smtClean="0"/>
              <a:t>=0 (δ=0) v=v0</a:t>
            </a:r>
            <a:endParaRPr lang="en-US" dirty="0"/>
          </a:p>
        </p:txBody>
      </p:sp>
      <p:pic>
        <p:nvPicPr>
          <p:cNvPr id="25601" name="Picture 1" descr="C:\Documents and Settings\mm\My Documents\My Scans\scan0046.tif"/>
          <p:cNvPicPr>
            <a:picLocks noChangeAspect="1" noChangeArrowheads="1"/>
          </p:cNvPicPr>
          <p:nvPr/>
        </p:nvPicPr>
        <p:blipFill>
          <a:blip r:embed="rId2" cstate="print"/>
          <a:srcRect l="9433" t="18025" r="58771" b="25764"/>
          <a:stretch>
            <a:fillRect/>
          </a:stretch>
        </p:blipFill>
        <p:spPr bwMode="auto">
          <a:xfrm rot="16200000">
            <a:off x="1257300" y="2933700"/>
            <a:ext cx="2743200" cy="4343399"/>
          </a:xfrm>
          <a:prstGeom prst="rect">
            <a:avLst/>
          </a:prstGeom>
          <a:noFill/>
        </p:spPr>
      </p:pic>
      <p:pic>
        <p:nvPicPr>
          <p:cNvPr id="25602" name="Picture 2" descr="C:\Documents and Settings\mm\My Documents\My Scans\scan0047.tif"/>
          <p:cNvPicPr>
            <a:picLocks noChangeAspect="1" noChangeArrowheads="1"/>
          </p:cNvPicPr>
          <p:nvPr/>
        </p:nvPicPr>
        <p:blipFill>
          <a:blip r:embed="rId3" cstate="print"/>
          <a:srcRect l="47799" t="7377" r="18088"/>
          <a:stretch>
            <a:fillRect/>
          </a:stretch>
        </p:blipFill>
        <p:spPr bwMode="auto">
          <a:xfrm rot="5400000">
            <a:off x="5295900" y="2933700"/>
            <a:ext cx="2819400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4.5 Pressure Drop in Reactors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liquid phase reactions the pressure drop can be ignored because the effect of pressure on the </a:t>
            </a:r>
            <a:r>
              <a:rPr lang="en-US" dirty="0" err="1" smtClean="0"/>
              <a:t>concs</a:t>
            </a:r>
            <a:r>
              <a:rPr lang="en-US" dirty="0" smtClean="0"/>
              <a:t> is small.  </a:t>
            </a:r>
          </a:p>
          <a:p>
            <a:r>
              <a:rPr lang="en-US" dirty="0" smtClean="0"/>
              <a:t>For gas phase reactions the conc. of the reacting species is directly proportional to the total pressure</a:t>
            </a:r>
          </a:p>
          <a:p>
            <a:r>
              <a:rPr lang="en-US" dirty="0" smtClean="0"/>
              <a:t>Accounting for the pressure drop is a key factor in the proper reactor operation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4.5.1 Pressure drop and the rate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account for pressure drop differential form design equation must be used </a:t>
            </a:r>
          </a:p>
          <a:p>
            <a:r>
              <a:rPr lang="en-US" dirty="0" smtClean="0"/>
              <a:t>For gas phase 2</a:t>
            </a:r>
            <a:r>
              <a:rPr lang="en-US" baseline="30000" dirty="0" smtClean="0"/>
              <a:t>nd</a:t>
            </a:r>
            <a:r>
              <a:rPr lang="en-US" dirty="0" smtClean="0"/>
              <a:t> order reaction in PBR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38400" y="3276600"/>
          <a:ext cx="3962400" cy="2590800"/>
        </p:xfrm>
        <a:graphic>
          <a:graphicData uri="http://schemas.openxmlformats.org/presentationml/2006/ole">
            <p:oleObj spid="_x0000_s23554" name="Equation" r:id="rId3" imgW="2425680" imgH="172692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3555" name="Equation" r:id="rId4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4.5.2 Flow through a packed beds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 is defined as y=P/P</a:t>
            </a:r>
            <a:r>
              <a:rPr lang="en-US" baseline="-25000" dirty="0" smtClean="0"/>
              <a:t>0</a:t>
            </a:r>
          </a:p>
          <a:p>
            <a:r>
              <a:rPr lang="en-US" dirty="0" smtClean="0"/>
              <a:t>For a gas phase reactions in PBR of catalyst particles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l-GR" dirty="0" smtClean="0"/>
              <a:t>α</a:t>
            </a:r>
            <a:r>
              <a:rPr lang="en-US" dirty="0" smtClean="0"/>
              <a:t> is the bed characteristics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baseline="-25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21000" y="3035300"/>
          <a:ext cx="3225800" cy="863600"/>
        </p:xfrm>
        <a:graphic>
          <a:graphicData uri="http://schemas.openxmlformats.org/presentationml/2006/ole">
            <p:oleObj spid="_x0000_s26626" name="Equation" r:id="rId3" imgW="1409400" imgH="431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76600" y="4572000"/>
          <a:ext cx="3352800" cy="609600"/>
        </p:xfrm>
        <a:graphic>
          <a:graphicData uri="http://schemas.openxmlformats.org/presentationml/2006/ole">
            <p:oleObj spid="_x0000_s26627" name="Equation" r:id="rId4" imgW="175248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4.5.4 Analytical solution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2</a:t>
            </a:r>
            <a:r>
              <a:rPr lang="en-US" baseline="30000" dirty="0" smtClean="0"/>
              <a:t>nd</a:t>
            </a:r>
            <a:r>
              <a:rPr lang="en-US" dirty="0" smtClean="0"/>
              <a:t> order isothermal reaction with </a:t>
            </a:r>
            <a:r>
              <a:rPr lang="el-GR" dirty="0" smtClean="0"/>
              <a:t>ε</a:t>
            </a:r>
            <a:r>
              <a:rPr lang="en-US" dirty="0" smtClean="0"/>
              <a:t>=0 in  PBR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49650" y="2374900"/>
          <a:ext cx="2044700" cy="2108200"/>
        </p:xfrm>
        <a:graphic>
          <a:graphicData uri="http://schemas.openxmlformats.org/presentationml/2006/ole">
            <p:oleObj spid="_x0000_s27650" name="Equation" r:id="rId3" imgW="2044440" imgH="210816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Integrating with X=0 @ W=0 and</a:t>
            </a:r>
          </a:p>
          <a:p>
            <a:pPr>
              <a:buNone/>
            </a:pPr>
            <a:r>
              <a:rPr lang="en-US" dirty="0" smtClean="0"/>
              <a:t>Solving for X and W gives </a:t>
            </a:r>
          </a:p>
          <a:p>
            <a:endParaRPr lang="en-US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6642100" y="457200"/>
          <a:ext cx="1358900" cy="457200"/>
        </p:xfrm>
        <a:graphic>
          <a:graphicData uri="http://schemas.openxmlformats.org/presentationml/2006/ole">
            <p:oleObj spid="_x0000_s28674" name="Equation" r:id="rId3" imgW="749160" imgH="228600" progId="Equation.3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2133600" y="2209800"/>
          <a:ext cx="4800600" cy="3048000"/>
        </p:xfrm>
        <a:graphic>
          <a:graphicData uri="http://schemas.openxmlformats.org/presentationml/2006/ole">
            <p:oleObj spid="_x0000_s28675" name="Equation" r:id="rId4" imgW="2603160" imgH="1752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Chapter 1 and 2 focus on mole balances on reactors to predict the volume</a:t>
            </a:r>
          </a:p>
          <a:p>
            <a:r>
              <a:rPr lang="en-US" dirty="0" smtClean="0"/>
              <a:t>Chapter 3 focuses on reactions </a:t>
            </a:r>
          </a:p>
          <a:p>
            <a:r>
              <a:rPr lang="en-US" dirty="0" err="1" smtClean="0"/>
              <a:t>Cahpter</a:t>
            </a:r>
            <a:r>
              <a:rPr lang="en-US" dirty="0" smtClean="0"/>
              <a:t> 4 combine previous chapters to obtain optimum reactor design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Mole balance (reactor type)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Reaction rate law (reaction type, orders)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Stoichiometry</a:t>
            </a:r>
            <a:r>
              <a:rPr lang="en-US" dirty="0" smtClean="0"/>
              <a:t> (reaction coefficients)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Combine steps 1, 2 and 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Evaluate (integrate) either</a:t>
            </a:r>
          </a:p>
          <a:p>
            <a:pPr marL="914400" lvl="1" indent="-514350">
              <a:buNone/>
            </a:pPr>
            <a:r>
              <a:rPr lang="en-US" dirty="0" smtClean="0"/>
              <a:t>	Analytically	 Graphically	</a:t>
            </a:r>
          </a:p>
          <a:p>
            <a:pPr marL="914400" lvl="1" indent="-514350">
              <a:buNone/>
            </a:pPr>
            <a:r>
              <a:rPr lang="en-US" dirty="0" smtClean="0"/>
              <a:t>	Numerically	Polymath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95600" y="2590800"/>
          <a:ext cx="2743200" cy="533400"/>
        </p:xfrm>
        <a:graphic>
          <a:graphicData uri="http://schemas.openxmlformats.org/presentationml/2006/ole">
            <p:oleObj spid="_x0000_s1026" name="Equation" r:id="rId3" imgW="120636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10000" y="3657600"/>
          <a:ext cx="1295400" cy="533400"/>
        </p:xfrm>
        <a:graphic>
          <a:graphicData uri="http://schemas.openxmlformats.org/presentationml/2006/ole">
            <p:oleObj spid="_x0000_s1027" name="Equation" r:id="rId4" imgW="6858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Documents and Settings\mm\My Documents\My Scans\scan0042.t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6154" t="3367" r="4311"/>
          <a:stretch>
            <a:fillRect/>
          </a:stretch>
        </p:blipFill>
        <p:spPr bwMode="auto">
          <a:xfrm>
            <a:off x="533400" y="0"/>
            <a:ext cx="8000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Liquid Phase Batch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For the </a:t>
            </a:r>
            <a:r>
              <a:rPr lang="en-US" dirty="0" err="1" smtClean="0"/>
              <a:t>irrev</a:t>
            </a:r>
            <a:r>
              <a:rPr lang="en-US" dirty="0" smtClean="0"/>
              <a:t>, 2</a:t>
            </a:r>
            <a:r>
              <a:rPr lang="en-US" baseline="30000" dirty="0" smtClean="0"/>
              <a:t>nd</a:t>
            </a:r>
            <a:r>
              <a:rPr lang="en-US" dirty="0" smtClean="0"/>
              <a:t> order  reaction </a:t>
            </a:r>
          </a:p>
          <a:p>
            <a:r>
              <a:rPr lang="en-US" dirty="0" smtClean="0"/>
              <a:t>Mole balance step</a:t>
            </a:r>
          </a:p>
          <a:p>
            <a:r>
              <a:rPr lang="en-US" dirty="0" smtClean="0"/>
              <a:t>Rate law step </a:t>
            </a:r>
          </a:p>
          <a:p>
            <a:r>
              <a:rPr lang="en-US" dirty="0" err="1" smtClean="0"/>
              <a:t>Stoichiometry</a:t>
            </a:r>
            <a:r>
              <a:rPr lang="en-US" dirty="0" smtClean="0"/>
              <a:t> step</a:t>
            </a:r>
          </a:p>
          <a:p>
            <a:r>
              <a:rPr lang="en-US" dirty="0" smtClean="0"/>
              <a:t>Combine step</a:t>
            </a:r>
          </a:p>
          <a:p>
            <a:r>
              <a:rPr lang="en-US" dirty="0" smtClean="0"/>
              <a:t>Evaluate step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451350" y="2209800"/>
          <a:ext cx="1720850" cy="685800"/>
        </p:xfrm>
        <a:graphic>
          <a:graphicData uri="http://schemas.openxmlformats.org/presentationml/2006/ole">
            <p:oleObj spid="_x0000_s2050" name="Equation" r:id="rId3" imgW="1002960" imgH="393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235700" y="1600200"/>
          <a:ext cx="1003300" cy="406400"/>
        </p:xfrm>
        <a:graphic>
          <a:graphicData uri="http://schemas.openxmlformats.org/presentationml/2006/ole">
            <p:oleObj spid="_x0000_s2051" name="Equation" r:id="rId4" imgW="46980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495800" y="2819400"/>
          <a:ext cx="1371600" cy="469900"/>
        </p:xfrm>
        <a:graphic>
          <a:graphicData uri="http://schemas.openxmlformats.org/presentationml/2006/ole">
            <p:oleObj spid="_x0000_s2052" name="Equation" r:id="rId5" imgW="723600" imgH="2412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419600" y="3429000"/>
          <a:ext cx="1447800" cy="381000"/>
        </p:xfrm>
        <a:graphic>
          <a:graphicData uri="http://schemas.openxmlformats.org/presentationml/2006/ole">
            <p:oleObj spid="_x0000_s2053" name="Equation" r:id="rId6" imgW="1015920" imgH="2286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432300" y="3962400"/>
          <a:ext cx="1739900" cy="622300"/>
        </p:xfrm>
        <a:graphic>
          <a:graphicData uri="http://schemas.openxmlformats.org/presentationml/2006/ole">
            <p:oleObj spid="_x0000_s2054" name="Equation" r:id="rId7" imgW="1193760" imgH="39348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72000" y="4648200"/>
          <a:ext cx="1828800" cy="1447800"/>
        </p:xfrm>
        <a:graphic>
          <a:graphicData uri="http://schemas.openxmlformats.org/presentationml/2006/ole">
            <p:oleObj spid="_x0000_s2055" name="Equation" r:id="rId8" imgW="135864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4.3 CSTR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For 1</a:t>
            </a:r>
            <a:r>
              <a:rPr lang="en-US" baseline="30000" dirty="0" smtClean="0"/>
              <a:t>st</a:t>
            </a:r>
            <a:r>
              <a:rPr lang="en-US" dirty="0" smtClean="0"/>
              <a:t> order and </a:t>
            </a:r>
            <a:r>
              <a:rPr lang="en-US" dirty="0" err="1" smtClean="0"/>
              <a:t>irrev</a:t>
            </a:r>
            <a:r>
              <a:rPr lang="en-US" dirty="0" smtClean="0"/>
              <a:t> reaction</a:t>
            </a:r>
          </a:p>
          <a:p>
            <a:r>
              <a:rPr lang="en-US" dirty="0" smtClean="0"/>
              <a:t>Mole balance step</a:t>
            </a:r>
          </a:p>
          <a:p>
            <a:r>
              <a:rPr lang="en-US" dirty="0" smtClean="0"/>
              <a:t>Rate law step </a:t>
            </a:r>
          </a:p>
          <a:p>
            <a:r>
              <a:rPr lang="en-US" dirty="0" err="1" smtClean="0"/>
              <a:t>Stoichiometry</a:t>
            </a:r>
            <a:r>
              <a:rPr lang="en-US" dirty="0" smtClean="0"/>
              <a:t> step</a:t>
            </a:r>
          </a:p>
          <a:p>
            <a:r>
              <a:rPr lang="en-US" dirty="0" smtClean="0"/>
              <a:t>Combine step</a:t>
            </a:r>
          </a:p>
          <a:p>
            <a:r>
              <a:rPr lang="en-US" dirty="0" smtClean="0"/>
              <a:t>Evaluate step</a:t>
            </a:r>
          </a:p>
          <a:p>
            <a:r>
              <a:rPr lang="en-US" dirty="0" err="1" smtClean="0"/>
              <a:t>Damkohler</a:t>
            </a:r>
            <a:r>
              <a:rPr lang="en-US" dirty="0" smtClean="0"/>
              <a:t> number </a:t>
            </a:r>
            <a:r>
              <a:rPr lang="en-US" dirty="0" err="1" smtClean="0"/>
              <a:t>Da</a:t>
            </a:r>
            <a:endParaRPr lang="en-US" dirty="0" smtClean="0"/>
          </a:p>
          <a:p>
            <a:r>
              <a:rPr lang="en-US" dirty="0" err="1" smtClean="0"/>
              <a:t>Da</a:t>
            </a:r>
            <a:r>
              <a:rPr lang="en-US" dirty="0" smtClean="0"/>
              <a:t> gives the degree of conversion in flow reactor  </a:t>
            </a:r>
          </a:p>
          <a:p>
            <a:endParaRPr lang="en-US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5943600" y="1066800"/>
          <a:ext cx="2819400" cy="1270000"/>
        </p:xfrm>
        <a:graphic>
          <a:graphicData uri="http://schemas.openxmlformats.org/presentationml/2006/ole">
            <p:oleObj spid="_x0000_s4098" name="Equation" r:id="rId3" imgW="1447560" imgH="88884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5991225" y="2309813"/>
          <a:ext cx="1276350" cy="420687"/>
        </p:xfrm>
        <a:graphic>
          <a:graphicData uri="http://schemas.openxmlformats.org/presentationml/2006/ole">
            <p:oleObj spid="_x0000_s4099" name="Equation" r:id="rId4" imgW="672840" imgH="21564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715000" y="2819400"/>
          <a:ext cx="1447800" cy="381000"/>
        </p:xfrm>
        <a:graphic>
          <a:graphicData uri="http://schemas.openxmlformats.org/presentationml/2006/ole">
            <p:oleObj spid="_x0000_s4100" name="Equation" r:id="rId5" imgW="101592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943600" y="3200400"/>
          <a:ext cx="2057400" cy="1676400"/>
        </p:xfrm>
        <a:graphic>
          <a:graphicData uri="http://schemas.openxmlformats.org/presentationml/2006/ole">
            <p:oleObj spid="_x0000_s4101" name="Equation" r:id="rId6" imgW="876240" imgH="125712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124200" y="5562600"/>
          <a:ext cx="3048000" cy="812800"/>
        </p:xfrm>
        <a:graphic>
          <a:graphicData uri="http://schemas.openxmlformats.org/presentationml/2006/ole">
            <p:oleObj spid="_x0000_s4102" name="Equation" r:id="rId7" imgW="14094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4.3.2 CSTRs in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sz="2800" dirty="0" smtClean="0"/>
              <a:t>For equal size CSTRs </a:t>
            </a:r>
            <a:r>
              <a:rPr lang="el-GR" sz="2800" dirty="0" smtClean="0"/>
              <a:t>τ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=</a:t>
            </a:r>
            <a:r>
              <a:rPr lang="el-GR" sz="2800" dirty="0" smtClean="0"/>
              <a:t>τ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=</a:t>
            </a:r>
            <a:r>
              <a:rPr lang="el-GR" sz="2800" dirty="0" smtClean="0"/>
              <a:t>τ</a:t>
            </a:r>
            <a:r>
              <a:rPr lang="en-US" sz="2800" dirty="0" smtClean="0"/>
              <a:t> operate at the same T k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=k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=k and constant </a:t>
            </a:r>
            <a:r>
              <a:rPr lang="el-GR" sz="2800" dirty="0" smtClean="0"/>
              <a:t>ν</a:t>
            </a:r>
            <a:r>
              <a:rPr lang="en-US" sz="2800" dirty="0" smtClean="0"/>
              <a:t>0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800" dirty="0" smtClean="0"/>
              <a:t>For n equal size CSTRs </a:t>
            </a:r>
            <a:r>
              <a:rPr lang="el-GR" sz="2800" dirty="0" smtClean="0"/>
              <a:t>τ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=</a:t>
            </a:r>
            <a:r>
              <a:rPr lang="el-GR" sz="2800" dirty="0" smtClean="0"/>
              <a:t>τ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=…=</a:t>
            </a:r>
            <a:r>
              <a:rPr lang="el-GR" sz="2800" dirty="0" smtClean="0"/>
              <a:t>τ</a:t>
            </a:r>
            <a:r>
              <a:rPr lang="en-US" sz="2800" baseline="-25000" dirty="0" smtClean="0"/>
              <a:t>n</a:t>
            </a:r>
            <a:r>
              <a:rPr lang="en-US" sz="2800" dirty="0" smtClean="0"/>
              <a:t>=</a:t>
            </a:r>
            <a:r>
              <a:rPr lang="el-GR" sz="2800" dirty="0" smtClean="0"/>
              <a:t>τ</a:t>
            </a:r>
            <a:r>
              <a:rPr lang="en-US" sz="2800" dirty="0" smtClean="0"/>
              <a:t> operate at the same T k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=k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=…=</a:t>
            </a:r>
            <a:r>
              <a:rPr lang="en-US" sz="2800" dirty="0" err="1" smtClean="0"/>
              <a:t>k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=k</a:t>
            </a:r>
          </a:p>
          <a:p>
            <a:endParaRPr lang="en-US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676400" y="1905000"/>
          <a:ext cx="2781300" cy="1828800"/>
        </p:xfrm>
        <a:graphic>
          <a:graphicData uri="http://schemas.openxmlformats.org/presentationml/2006/ole">
            <p:oleObj spid="_x0000_s19458" name="Equation" r:id="rId3" imgW="2781000" imgH="1320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43000" y="5105400"/>
          <a:ext cx="1727200" cy="1371600"/>
        </p:xfrm>
        <a:graphic>
          <a:graphicData uri="http://schemas.openxmlformats.org/presentationml/2006/ole">
            <p:oleObj spid="_x0000_s19459" name="Equation" r:id="rId4" imgW="1726920" imgH="863280" progId="Equation.3">
              <p:embed/>
            </p:oleObj>
          </a:graphicData>
        </a:graphic>
      </p:graphicFrame>
      <p:pic>
        <p:nvPicPr>
          <p:cNvPr id="19460" name="Picture 4" descr="C:\Documents and Settings\mm\My Documents\My Scans\scan0043.tif"/>
          <p:cNvPicPr>
            <a:picLocks noChangeAspect="1" noChangeArrowheads="1"/>
          </p:cNvPicPr>
          <p:nvPr/>
        </p:nvPicPr>
        <p:blipFill>
          <a:blip r:embed="rId5" cstate="print"/>
          <a:srcRect l="36286" t="49280" r="18653" b="28640"/>
          <a:stretch>
            <a:fillRect/>
          </a:stretch>
        </p:blipFill>
        <p:spPr bwMode="auto">
          <a:xfrm>
            <a:off x="5029200" y="1676400"/>
            <a:ext cx="2895600" cy="1828800"/>
          </a:xfrm>
          <a:prstGeom prst="rect">
            <a:avLst/>
          </a:prstGeom>
          <a:noFill/>
        </p:spPr>
      </p:pic>
      <p:pic>
        <p:nvPicPr>
          <p:cNvPr id="19461" name="Picture 5" descr="C:\Documents and Settings\mm\My Documents\My Scans\scan0044.tif"/>
          <p:cNvPicPr>
            <a:picLocks noChangeAspect="1" noChangeArrowheads="1"/>
          </p:cNvPicPr>
          <p:nvPr/>
        </p:nvPicPr>
        <p:blipFill>
          <a:blip r:embed="rId6" cstate="print"/>
          <a:srcRect l="36077" t="14629" r="27265" b="35610"/>
          <a:stretch>
            <a:fillRect/>
          </a:stretch>
        </p:blipFill>
        <p:spPr bwMode="auto">
          <a:xfrm rot="16200000">
            <a:off x="5769429" y="3907971"/>
            <a:ext cx="2405742" cy="31242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4.3.3 CSTRs in Parallel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r>
              <a:rPr lang="en-US" dirty="0" smtClean="0"/>
              <a:t>For identical individual reactor volume, V</a:t>
            </a:r>
            <a:r>
              <a:rPr lang="en-US" baseline="-25000" dirty="0" smtClean="0"/>
              <a:t>i</a:t>
            </a:r>
            <a:r>
              <a:rPr lang="en-US" dirty="0" smtClean="0"/>
              <a:t>, conversion, X</a:t>
            </a:r>
            <a:r>
              <a:rPr lang="en-US" baseline="-25000" dirty="0" smtClean="0"/>
              <a:t>i</a:t>
            </a:r>
            <a:r>
              <a:rPr lang="en-US" dirty="0" smtClean="0"/>
              <a:t>, and reaction rate -</a:t>
            </a:r>
            <a:r>
              <a:rPr lang="en-US" dirty="0" err="1" smtClean="0"/>
              <a:t>r</a:t>
            </a:r>
            <a:r>
              <a:rPr lang="en-US" baseline="-25000" dirty="0" err="1" smtClean="0"/>
              <a:t>Ai</a:t>
            </a:r>
            <a:endParaRPr lang="en-US" baseline="-25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conversion by each reactor is the same as if the total feed is charged to one large reactor of volume V 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286000" y="2514601"/>
          <a:ext cx="2914650" cy="1676399"/>
        </p:xfrm>
        <a:graphic>
          <a:graphicData uri="http://schemas.openxmlformats.org/presentationml/2006/ole">
            <p:oleObj spid="_x0000_s3076" name="Equation" r:id="rId3" imgW="1828800" imgH="888840" progId="Equation.3">
              <p:embed/>
            </p:oleObj>
          </a:graphicData>
        </a:graphic>
      </p:graphicFrame>
      <p:pic>
        <p:nvPicPr>
          <p:cNvPr id="3077" name="Picture 5" descr="C:\Documents and Settings\mm\My Documents\My Scans\scan0045.tif"/>
          <p:cNvPicPr>
            <a:picLocks noChangeAspect="1" noChangeArrowheads="1"/>
          </p:cNvPicPr>
          <p:nvPr/>
        </p:nvPicPr>
        <p:blipFill>
          <a:blip r:embed="rId4" cstate="print"/>
          <a:srcRect l="1692" t="27122" r="59242" b="45642"/>
          <a:stretch>
            <a:fillRect/>
          </a:stretch>
        </p:blipFill>
        <p:spPr bwMode="auto">
          <a:xfrm rot="5400000">
            <a:off x="6210300" y="2247900"/>
            <a:ext cx="28956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4.3.4 2</a:t>
            </a:r>
            <a:r>
              <a:rPr lang="en-US" baseline="30000" dirty="0" smtClean="0"/>
              <a:t>nd</a:t>
            </a:r>
            <a:r>
              <a:rPr lang="en-US" dirty="0" smtClean="0"/>
              <a:t> order reaction  in a CSTR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r>
              <a:rPr lang="en-US" dirty="0" smtClean="0"/>
              <a:t>For 2</a:t>
            </a:r>
            <a:r>
              <a:rPr lang="en-US" baseline="30000" dirty="0" smtClean="0"/>
              <a:t>nd</a:t>
            </a:r>
            <a:r>
              <a:rPr lang="en-US" dirty="0" smtClean="0"/>
              <a:t> order, liquid phase reaction in a CSTR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52600" y="2616200"/>
          <a:ext cx="6172200" cy="3175000"/>
        </p:xfrm>
        <a:graphic>
          <a:graphicData uri="http://schemas.openxmlformats.org/presentationml/2006/ole">
            <p:oleObj spid="_x0000_s21506" name="Equation" r:id="rId3" imgW="3720960" imgH="1625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389</Words>
  <Application>Microsoft Office PowerPoint</Application>
  <PresentationFormat>عرض على الشاشة (3:4)‏</PresentationFormat>
  <Paragraphs>77</Paragraphs>
  <Slides>16</Slides>
  <Notes>0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Chapter 4</vt:lpstr>
      <vt:lpstr>Overview</vt:lpstr>
      <vt:lpstr>Design Algorithm</vt:lpstr>
      <vt:lpstr>الشريحة 4</vt:lpstr>
      <vt:lpstr>Liquid Phase Batch </vt:lpstr>
      <vt:lpstr>4.3 CSTR</vt:lpstr>
      <vt:lpstr>4.3.2 CSTRs in Series</vt:lpstr>
      <vt:lpstr>4.3.3 CSTRs in Parallel</vt:lpstr>
      <vt:lpstr>4.3.4 2nd order reaction  in a CSTR</vt:lpstr>
      <vt:lpstr>4.4 Tubular Reactors</vt:lpstr>
      <vt:lpstr>الشريحة 11</vt:lpstr>
      <vt:lpstr>4.5 Pressure Drop in Reactors</vt:lpstr>
      <vt:lpstr>4.5.1 Pressure drop and the rate law</vt:lpstr>
      <vt:lpstr>4.5.2 Flow through a packed beds</vt:lpstr>
      <vt:lpstr>4.5.4 Analytical solution </vt:lpstr>
      <vt:lpstr>الشريحة 16</vt:lpstr>
    </vt:vector>
  </TitlesOfParts>
  <Company>KAU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Hsham Ba-Mufleh</dc:creator>
  <cp:lastModifiedBy>VIP</cp:lastModifiedBy>
  <cp:revision>99</cp:revision>
  <dcterms:created xsi:type="dcterms:W3CDTF">2008-11-14T20:06:50Z</dcterms:created>
  <dcterms:modified xsi:type="dcterms:W3CDTF">2009-10-25T20:54:27Z</dcterms:modified>
</cp:coreProperties>
</file>